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1" r:id="rId4"/>
    <p:sldId id="330" r:id="rId5"/>
    <p:sldId id="309" r:id="rId6"/>
    <p:sldId id="326" r:id="rId7"/>
    <p:sldId id="328" r:id="rId8"/>
    <p:sldId id="329" r:id="rId9"/>
    <p:sldId id="327" r:id="rId10"/>
    <p:sldId id="331" r:id="rId11"/>
    <p:sldId id="293" r:id="rId12"/>
    <p:sldId id="280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3C313-525E-4E06-8EE7-8FF2FEC5C6CC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t-EE"/>
        </a:p>
      </dgm:t>
    </dgm:pt>
    <dgm:pt modelId="{DF545118-8EBD-46B7-81D1-6889EBC2551A}">
      <dgm:prSet phldrT="[Tekst]"/>
      <dgm:spPr>
        <a:xfrm>
          <a:off x="2298602" y="1469927"/>
          <a:ext cx="889195" cy="88919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t-E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Õppija</a:t>
          </a:r>
        </a:p>
      </dgm:t>
    </dgm:pt>
    <dgm:pt modelId="{0079F25B-695C-4863-AD21-26F6195C9265}" type="parTrans" cxnId="{3DB1E347-2BB5-4EF4-A56F-45A0ED1BF922}">
      <dgm:prSet/>
      <dgm:spPr/>
      <dgm:t>
        <a:bodyPr/>
        <a:lstStyle/>
        <a:p>
          <a:endParaRPr lang="et-EE"/>
        </a:p>
      </dgm:t>
    </dgm:pt>
    <dgm:pt modelId="{484B9946-1B2A-40BF-BFB8-AEC8F8B53695}" type="sibTrans" cxnId="{3DB1E347-2BB5-4EF4-A56F-45A0ED1BF922}">
      <dgm:prSet/>
      <dgm:spPr/>
      <dgm:t>
        <a:bodyPr/>
        <a:lstStyle/>
        <a:p>
          <a:endParaRPr lang="et-EE"/>
        </a:p>
      </dgm:t>
    </dgm:pt>
    <dgm:pt modelId="{7BE67606-B25A-4B08-A748-469CCC5FA778}">
      <dgm:prSet phldrT="[Tekst]"/>
      <dgm:spPr>
        <a:xfrm>
          <a:off x="2187452" y="2633"/>
          <a:ext cx="1111494" cy="1111494"/>
        </a:xfrm>
        <a:prstGeom prst="ellipse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t-E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Keskkond</a:t>
          </a:r>
        </a:p>
      </dgm:t>
    </dgm:pt>
    <dgm:pt modelId="{98E3F5E7-9D62-4743-B085-925F0950890D}" type="parTrans" cxnId="{78B637DC-F1AC-4D28-B69C-8D96304FC1B4}">
      <dgm:prSet/>
      <dgm:spPr>
        <a:xfrm rot="16200000">
          <a:off x="2648913" y="1146201"/>
          <a:ext cx="188573" cy="302326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t-E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A1AC2B0-F83E-4917-BA70-2B307B67D889}" type="sibTrans" cxnId="{78B637DC-F1AC-4D28-B69C-8D96304FC1B4}">
      <dgm:prSet/>
      <dgm:spPr/>
      <dgm:t>
        <a:bodyPr/>
        <a:lstStyle/>
        <a:p>
          <a:endParaRPr lang="et-EE"/>
        </a:p>
      </dgm:t>
    </dgm:pt>
    <dgm:pt modelId="{1B6EAE16-3A76-497B-9718-DF6F4EC447DF}">
      <dgm:prSet phldrT="[Tekst]"/>
      <dgm:spPr>
        <a:xfrm>
          <a:off x="3543596" y="1358777"/>
          <a:ext cx="1111494" cy="1111494"/>
        </a:xfrm>
        <a:prstGeom prst="ellipse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t-E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Tervis</a:t>
          </a:r>
        </a:p>
      </dgm:t>
    </dgm:pt>
    <dgm:pt modelId="{22006C6D-41F2-437B-A79A-5F1B29FED12E}" type="parTrans" cxnId="{58A6665F-B520-4ECB-8F4E-3443B4A3C785}">
      <dgm:prSet/>
      <dgm:spPr>
        <a:xfrm>
          <a:off x="3266073" y="1763361"/>
          <a:ext cx="188573" cy="302326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gm:spPr>
      <dgm:t>
        <a:bodyPr/>
        <a:lstStyle/>
        <a:p>
          <a:endParaRPr lang="et-E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9493E20-CD6D-41A7-B10D-2102A25B4304}" type="sibTrans" cxnId="{58A6665F-B520-4ECB-8F4E-3443B4A3C785}">
      <dgm:prSet/>
      <dgm:spPr/>
      <dgm:t>
        <a:bodyPr/>
        <a:lstStyle/>
        <a:p>
          <a:endParaRPr lang="et-EE"/>
        </a:p>
      </dgm:t>
    </dgm:pt>
    <dgm:pt modelId="{E1512B6F-B069-456D-93FD-BA0F2BE090EC}">
      <dgm:prSet phldrT="[Tekst]"/>
      <dgm:spPr>
        <a:xfrm>
          <a:off x="2187452" y="2714921"/>
          <a:ext cx="1111494" cy="1111494"/>
        </a:xfrm>
        <a:prstGeom prst="ellipse">
          <a:avLst/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t-E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Koostöö</a:t>
          </a:r>
        </a:p>
      </dgm:t>
    </dgm:pt>
    <dgm:pt modelId="{8E27C6C1-E564-4131-B775-C51524E77925}" type="parTrans" cxnId="{788E4225-EB7C-472C-97C4-72887CB549EB}">
      <dgm:prSet/>
      <dgm:spPr>
        <a:xfrm rot="5400000">
          <a:off x="2648913" y="2380522"/>
          <a:ext cx="188573" cy="302326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noFill/>
        </a:ln>
        <a:effectLst/>
      </dgm:spPr>
      <dgm:t>
        <a:bodyPr/>
        <a:lstStyle/>
        <a:p>
          <a:endParaRPr lang="et-E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21A8C39-B166-4C4B-B3B9-3573D917C707}" type="sibTrans" cxnId="{788E4225-EB7C-472C-97C4-72887CB549EB}">
      <dgm:prSet/>
      <dgm:spPr/>
      <dgm:t>
        <a:bodyPr/>
        <a:lstStyle/>
        <a:p>
          <a:endParaRPr lang="et-EE"/>
        </a:p>
      </dgm:t>
    </dgm:pt>
    <dgm:pt modelId="{61597E59-6F41-4E49-A175-CD09F3B946A4}">
      <dgm:prSet phldrT="[Tekst]"/>
      <dgm:spPr>
        <a:xfrm>
          <a:off x="831308" y="1358777"/>
          <a:ext cx="1111494" cy="1111494"/>
        </a:xfrm>
        <a:prstGeom prst="ellipse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t-E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Loovus</a:t>
          </a:r>
        </a:p>
      </dgm:t>
    </dgm:pt>
    <dgm:pt modelId="{15A373BA-6377-430C-B236-E9931936264E}" type="parTrans" cxnId="{3BF8A9E5-C0B3-40F5-9C18-60A48727DDD1}">
      <dgm:prSet/>
      <dgm:spPr>
        <a:xfrm rot="10800000">
          <a:off x="2031752" y="1763361"/>
          <a:ext cx="188573" cy="302326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gm:spPr>
      <dgm:t>
        <a:bodyPr/>
        <a:lstStyle/>
        <a:p>
          <a:endParaRPr lang="et-EE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F9B0B05-D54E-4CD8-9715-7EB8A4B49024}" type="sibTrans" cxnId="{3BF8A9E5-C0B3-40F5-9C18-60A48727DDD1}">
      <dgm:prSet/>
      <dgm:spPr/>
      <dgm:t>
        <a:bodyPr/>
        <a:lstStyle/>
        <a:p>
          <a:endParaRPr lang="et-EE"/>
        </a:p>
      </dgm:t>
    </dgm:pt>
    <dgm:pt modelId="{BED30512-384C-4BFD-8D6F-A95A7A57D606}" type="pres">
      <dgm:prSet presAssocID="{E1B3C313-525E-4E06-8EE7-8FF2FEC5C6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875E0D67-24BB-4BEF-A035-0A0AB460DF02}" type="pres">
      <dgm:prSet presAssocID="{DF545118-8EBD-46B7-81D1-6889EBC2551A}" presName="centerShape" presStyleLbl="node0" presStyleIdx="0" presStyleCnt="1"/>
      <dgm:spPr/>
      <dgm:t>
        <a:bodyPr/>
        <a:lstStyle/>
        <a:p>
          <a:endParaRPr lang="et-EE"/>
        </a:p>
      </dgm:t>
    </dgm:pt>
    <dgm:pt modelId="{30F9F46A-0125-4BAE-A562-4191D142FAE9}" type="pres">
      <dgm:prSet presAssocID="{98E3F5E7-9D62-4743-B085-925F0950890D}" presName="parTrans" presStyleLbl="sibTrans2D1" presStyleIdx="0" presStyleCnt="4"/>
      <dgm:spPr/>
      <dgm:t>
        <a:bodyPr/>
        <a:lstStyle/>
        <a:p>
          <a:endParaRPr lang="et-EE"/>
        </a:p>
      </dgm:t>
    </dgm:pt>
    <dgm:pt modelId="{CA29FB4F-6C79-4D35-9677-5974724F9230}" type="pres">
      <dgm:prSet presAssocID="{98E3F5E7-9D62-4743-B085-925F0950890D}" presName="connectorText" presStyleLbl="sibTrans2D1" presStyleIdx="0" presStyleCnt="4"/>
      <dgm:spPr/>
      <dgm:t>
        <a:bodyPr/>
        <a:lstStyle/>
        <a:p>
          <a:endParaRPr lang="et-EE"/>
        </a:p>
      </dgm:t>
    </dgm:pt>
    <dgm:pt modelId="{3FFD3D66-3975-433E-A5E3-22B9D86E33F1}" type="pres">
      <dgm:prSet presAssocID="{7BE67606-B25A-4B08-A748-469CCC5FA77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68139C1-432F-4B2A-9790-727C31542E4A}" type="pres">
      <dgm:prSet presAssocID="{22006C6D-41F2-437B-A79A-5F1B29FED12E}" presName="parTrans" presStyleLbl="sibTrans2D1" presStyleIdx="1" presStyleCnt="4"/>
      <dgm:spPr/>
      <dgm:t>
        <a:bodyPr/>
        <a:lstStyle/>
        <a:p>
          <a:endParaRPr lang="et-EE"/>
        </a:p>
      </dgm:t>
    </dgm:pt>
    <dgm:pt modelId="{3E4BE72E-0507-4A2C-AA9D-FF3BA5B92BFB}" type="pres">
      <dgm:prSet presAssocID="{22006C6D-41F2-437B-A79A-5F1B29FED12E}" presName="connectorText" presStyleLbl="sibTrans2D1" presStyleIdx="1" presStyleCnt="4"/>
      <dgm:spPr/>
      <dgm:t>
        <a:bodyPr/>
        <a:lstStyle/>
        <a:p>
          <a:endParaRPr lang="et-EE"/>
        </a:p>
      </dgm:t>
    </dgm:pt>
    <dgm:pt modelId="{92115B84-CF27-4557-B8F2-66FD46DA237B}" type="pres">
      <dgm:prSet presAssocID="{1B6EAE16-3A76-497B-9718-DF6F4EC447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239C4EB-AC7D-4EC9-AC2E-C49BEEB5AA9E}" type="pres">
      <dgm:prSet presAssocID="{8E27C6C1-E564-4131-B775-C51524E77925}" presName="parTrans" presStyleLbl="sibTrans2D1" presStyleIdx="2" presStyleCnt="4"/>
      <dgm:spPr/>
      <dgm:t>
        <a:bodyPr/>
        <a:lstStyle/>
        <a:p>
          <a:endParaRPr lang="et-EE"/>
        </a:p>
      </dgm:t>
    </dgm:pt>
    <dgm:pt modelId="{69360223-E3E3-4077-8C5A-8B61DFCD0181}" type="pres">
      <dgm:prSet presAssocID="{8E27C6C1-E564-4131-B775-C51524E77925}" presName="connectorText" presStyleLbl="sibTrans2D1" presStyleIdx="2" presStyleCnt="4"/>
      <dgm:spPr/>
      <dgm:t>
        <a:bodyPr/>
        <a:lstStyle/>
        <a:p>
          <a:endParaRPr lang="et-EE"/>
        </a:p>
      </dgm:t>
    </dgm:pt>
    <dgm:pt modelId="{388BF254-251C-4989-9290-AFEDEBE4D624}" type="pres">
      <dgm:prSet presAssocID="{E1512B6F-B069-456D-93FD-BA0F2BE090E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1C07A45-1861-4256-8607-95656B3340EB}" type="pres">
      <dgm:prSet presAssocID="{15A373BA-6377-430C-B236-E9931936264E}" presName="parTrans" presStyleLbl="sibTrans2D1" presStyleIdx="3" presStyleCnt="4"/>
      <dgm:spPr/>
      <dgm:t>
        <a:bodyPr/>
        <a:lstStyle/>
        <a:p>
          <a:endParaRPr lang="et-EE"/>
        </a:p>
      </dgm:t>
    </dgm:pt>
    <dgm:pt modelId="{5DDF3755-7FCF-45FF-9D28-795B8D58BE19}" type="pres">
      <dgm:prSet presAssocID="{15A373BA-6377-430C-B236-E9931936264E}" presName="connectorText" presStyleLbl="sibTrans2D1" presStyleIdx="3" presStyleCnt="4"/>
      <dgm:spPr/>
      <dgm:t>
        <a:bodyPr/>
        <a:lstStyle/>
        <a:p>
          <a:endParaRPr lang="et-EE"/>
        </a:p>
      </dgm:t>
    </dgm:pt>
    <dgm:pt modelId="{4CEAB21B-CF60-43D4-B07F-6FF04A310AEE}" type="pres">
      <dgm:prSet presAssocID="{61597E59-6F41-4E49-A175-CD09F3B946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8DE00E5B-1D04-4003-B9AB-1313F7EEEBE5}" type="presOf" srcId="{E1B3C313-525E-4E06-8EE7-8FF2FEC5C6CC}" destId="{BED30512-384C-4BFD-8D6F-A95A7A57D606}" srcOrd="0" destOrd="0" presId="urn:microsoft.com/office/officeart/2005/8/layout/radial5"/>
    <dgm:cxn modelId="{FFCA01A3-5366-48CC-B8DC-A416C4296839}" type="presOf" srcId="{8E27C6C1-E564-4131-B775-C51524E77925}" destId="{69360223-E3E3-4077-8C5A-8B61DFCD0181}" srcOrd="1" destOrd="0" presId="urn:microsoft.com/office/officeart/2005/8/layout/radial5"/>
    <dgm:cxn modelId="{78B637DC-F1AC-4D28-B69C-8D96304FC1B4}" srcId="{DF545118-8EBD-46B7-81D1-6889EBC2551A}" destId="{7BE67606-B25A-4B08-A748-469CCC5FA778}" srcOrd="0" destOrd="0" parTransId="{98E3F5E7-9D62-4743-B085-925F0950890D}" sibTransId="{FA1AC2B0-F83E-4917-BA70-2B307B67D889}"/>
    <dgm:cxn modelId="{3DB1E347-2BB5-4EF4-A56F-45A0ED1BF922}" srcId="{E1B3C313-525E-4E06-8EE7-8FF2FEC5C6CC}" destId="{DF545118-8EBD-46B7-81D1-6889EBC2551A}" srcOrd="0" destOrd="0" parTransId="{0079F25B-695C-4863-AD21-26F6195C9265}" sibTransId="{484B9946-1B2A-40BF-BFB8-AEC8F8B53695}"/>
    <dgm:cxn modelId="{B0583A44-8512-4584-BAA7-6F364D351371}" type="presOf" srcId="{DF545118-8EBD-46B7-81D1-6889EBC2551A}" destId="{875E0D67-24BB-4BEF-A035-0A0AB460DF02}" srcOrd="0" destOrd="0" presId="urn:microsoft.com/office/officeart/2005/8/layout/radial5"/>
    <dgm:cxn modelId="{4E36E7EF-B97D-43D7-82E9-FEAE4A8E8199}" type="presOf" srcId="{1B6EAE16-3A76-497B-9718-DF6F4EC447DF}" destId="{92115B84-CF27-4557-B8F2-66FD46DA237B}" srcOrd="0" destOrd="0" presId="urn:microsoft.com/office/officeart/2005/8/layout/radial5"/>
    <dgm:cxn modelId="{6D93D34C-331C-40EF-9102-25C5FC1BA636}" type="presOf" srcId="{8E27C6C1-E564-4131-B775-C51524E77925}" destId="{7239C4EB-AC7D-4EC9-AC2E-C49BEEB5AA9E}" srcOrd="0" destOrd="0" presId="urn:microsoft.com/office/officeart/2005/8/layout/radial5"/>
    <dgm:cxn modelId="{92347508-F12A-4CD3-908A-EEBB364EC0D5}" type="presOf" srcId="{15A373BA-6377-430C-B236-E9931936264E}" destId="{5DDF3755-7FCF-45FF-9D28-795B8D58BE19}" srcOrd="1" destOrd="0" presId="urn:microsoft.com/office/officeart/2005/8/layout/radial5"/>
    <dgm:cxn modelId="{6AA00091-3625-4F3A-BF2C-C1B683054792}" type="presOf" srcId="{22006C6D-41F2-437B-A79A-5F1B29FED12E}" destId="{068139C1-432F-4B2A-9790-727C31542E4A}" srcOrd="0" destOrd="0" presId="urn:microsoft.com/office/officeart/2005/8/layout/radial5"/>
    <dgm:cxn modelId="{58A6665F-B520-4ECB-8F4E-3443B4A3C785}" srcId="{DF545118-8EBD-46B7-81D1-6889EBC2551A}" destId="{1B6EAE16-3A76-497B-9718-DF6F4EC447DF}" srcOrd="1" destOrd="0" parTransId="{22006C6D-41F2-437B-A79A-5F1B29FED12E}" sibTransId="{C9493E20-CD6D-41A7-B10D-2102A25B4304}"/>
    <dgm:cxn modelId="{43402FE1-2E73-48F0-A013-B0E32822FC8D}" type="presOf" srcId="{E1512B6F-B069-456D-93FD-BA0F2BE090EC}" destId="{388BF254-251C-4989-9290-AFEDEBE4D624}" srcOrd="0" destOrd="0" presId="urn:microsoft.com/office/officeart/2005/8/layout/radial5"/>
    <dgm:cxn modelId="{3BF8A9E5-C0B3-40F5-9C18-60A48727DDD1}" srcId="{DF545118-8EBD-46B7-81D1-6889EBC2551A}" destId="{61597E59-6F41-4E49-A175-CD09F3B946A4}" srcOrd="3" destOrd="0" parTransId="{15A373BA-6377-430C-B236-E9931936264E}" sibTransId="{8F9B0B05-D54E-4CD8-9715-7EB8A4B49024}"/>
    <dgm:cxn modelId="{9D49D95B-CE80-458D-AF04-E12C0B16E6E6}" type="presOf" srcId="{22006C6D-41F2-437B-A79A-5F1B29FED12E}" destId="{3E4BE72E-0507-4A2C-AA9D-FF3BA5B92BFB}" srcOrd="1" destOrd="0" presId="urn:microsoft.com/office/officeart/2005/8/layout/radial5"/>
    <dgm:cxn modelId="{EDB7B42F-1715-40A2-8CD2-B452DE0C29AB}" type="presOf" srcId="{7BE67606-B25A-4B08-A748-469CCC5FA778}" destId="{3FFD3D66-3975-433E-A5E3-22B9D86E33F1}" srcOrd="0" destOrd="0" presId="urn:microsoft.com/office/officeart/2005/8/layout/radial5"/>
    <dgm:cxn modelId="{788E4225-EB7C-472C-97C4-72887CB549EB}" srcId="{DF545118-8EBD-46B7-81D1-6889EBC2551A}" destId="{E1512B6F-B069-456D-93FD-BA0F2BE090EC}" srcOrd="2" destOrd="0" parTransId="{8E27C6C1-E564-4131-B775-C51524E77925}" sibTransId="{721A8C39-B166-4C4B-B3B9-3573D917C707}"/>
    <dgm:cxn modelId="{FC4AAC75-B180-42F8-8C11-8B37B4CD27C9}" type="presOf" srcId="{61597E59-6F41-4E49-A175-CD09F3B946A4}" destId="{4CEAB21B-CF60-43D4-B07F-6FF04A310AEE}" srcOrd="0" destOrd="0" presId="urn:microsoft.com/office/officeart/2005/8/layout/radial5"/>
    <dgm:cxn modelId="{7FF91DF2-0855-4DBF-87F3-27DBAAA1FED3}" type="presOf" srcId="{15A373BA-6377-430C-B236-E9931936264E}" destId="{21C07A45-1861-4256-8607-95656B3340EB}" srcOrd="0" destOrd="0" presId="urn:microsoft.com/office/officeart/2005/8/layout/radial5"/>
    <dgm:cxn modelId="{250F8AFD-395D-491D-B9D4-73B1668A0D01}" type="presOf" srcId="{98E3F5E7-9D62-4743-B085-925F0950890D}" destId="{CA29FB4F-6C79-4D35-9677-5974724F9230}" srcOrd="1" destOrd="0" presId="urn:microsoft.com/office/officeart/2005/8/layout/radial5"/>
    <dgm:cxn modelId="{75713722-BF1D-4D7F-B068-72CB679D4367}" type="presOf" srcId="{98E3F5E7-9D62-4743-B085-925F0950890D}" destId="{30F9F46A-0125-4BAE-A562-4191D142FAE9}" srcOrd="0" destOrd="0" presId="urn:microsoft.com/office/officeart/2005/8/layout/radial5"/>
    <dgm:cxn modelId="{4E715122-1856-4BF5-A17F-EAB0B20E2BD5}" type="presParOf" srcId="{BED30512-384C-4BFD-8D6F-A95A7A57D606}" destId="{875E0D67-24BB-4BEF-A035-0A0AB460DF02}" srcOrd="0" destOrd="0" presId="urn:microsoft.com/office/officeart/2005/8/layout/radial5"/>
    <dgm:cxn modelId="{FE7E4A2F-FFF3-45E7-B937-98CB5FE80A95}" type="presParOf" srcId="{BED30512-384C-4BFD-8D6F-A95A7A57D606}" destId="{30F9F46A-0125-4BAE-A562-4191D142FAE9}" srcOrd="1" destOrd="0" presId="urn:microsoft.com/office/officeart/2005/8/layout/radial5"/>
    <dgm:cxn modelId="{C9805169-5AAE-4C0F-853D-E6EC6F57065E}" type="presParOf" srcId="{30F9F46A-0125-4BAE-A562-4191D142FAE9}" destId="{CA29FB4F-6C79-4D35-9677-5974724F9230}" srcOrd="0" destOrd="0" presId="urn:microsoft.com/office/officeart/2005/8/layout/radial5"/>
    <dgm:cxn modelId="{F7092924-9EFB-4EC1-BFE4-CA9690BD5046}" type="presParOf" srcId="{BED30512-384C-4BFD-8D6F-A95A7A57D606}" destId="{3FFD3D66-3975-433E-A5E3-22B9D86E33F1}" srcOrd="2" destOrd="0" presId="urn:microsoft.com/office/officeart/2005/8/layout/radial5"/>
    <dgm:cxn modelId="{29B8FA73-BB71-46C0-B202-BDBD45DDC708}" type="presParOf" srcId="{BED30512-384C-4BFD-8D6F-A95A7A57D606}" destId="{068139C1-432F-4B2A-9790-727C31542E4A}" srcOrd="3" destOrd="0" presId="urn:microsoft.com/office/officeart/2005/8/layout/radial5"/>
    <dgm:cxn modelId="{8473258A-76A5-4BAB-8692-4B920C35E757}" type="presParOf" srcId="{068139C1-432F-4B2A-9790-727C31542E4A}" destId="{3E4BE72E-0507-4A2C-AA9D-FF3BA5B92BFB}" srcOrd="0" destOrd="0" presId="urn:microsoft.com/office/officeart/2005/8/layout/radial5"/>
    <dgm:cxn modelId="{F92772B2-F352-4086-A221-A0E37384F5BE}" type="presParOf" srcId="{BED30512-384C-4BFD-8D6F-A95A7A57D606}" destId="{92115B84-CF27-4557-B8F2-66FD46DA237B}" srcOrd="4" destOrd="0" presId="urn:microsoft.com/office/officeart/2005/8/layout/radial5"/>
    <dgm:cxn modelId="{5E4050C5-E7E3-4904-8FF6-AEF2D311DD09}" type="presParOf" srcId="{BED30512-384C-4BFD-8D6F-A95A7A57D606}" destId="{7239C4EB-AC7D-4EC9-AC2E-C49BEEB5AA9E}" srcOrd="5" destOrd="0" presId="urn:microsoft.com/office/officeart/2005/8/layout/radial5"/>
    <dgm:cxn modelId="{E5B5ECB5-0048-4178-82CD-8BF80E7EEF8C}" type="presParOf" srcId="{7239C4EB-AC7D-4EC9-AC2E-C49BEEB5AA9E}" destId="{69360223-E3E3-4077-8C5A-8B61DFCD0181}" srcOrd="0" destOrd="0" presId="urn:microsoft.com/office/officeart/2005/8/layout/radial5"/>
    <dgm:cxn modelId="{5BB1A3C0-D192-4B70-8A0E-ADAD20768296}" type="presParOf" srcId="{BED30512-384C-4BFD-8D6F-A95A7A57D606}" destId="{388BF254-251C-4989-9290-AFEDEBE4D624}" srcOrd="6" destOrd="0" presId="urn:microsoft.com/office/officeart/2005/8/layout/radial5"/>
    <dgm:cxn modelId="{BD6B98B0-D7B9-4631-941D-4D26918D8E15}" type="presParOf" srcId="{BED30512-384C-4BFD-8D6F-A95A7A57D606}" destId="{21C07A45-1861-4256-8607-95656B3340EB}" srcOrd="7" destOrd="0" presId="urn:microsoft.com/office/officeart/2005/8/layout/radial5"/>
    <dgm:cxn modelId="{AC8687B9-B318-4ACD-842C-C073FCF165B8}" type="presParOf" srcId="{21C07A45-1861-4256-8607-95656B3340EB}" destId="{5DDF3755-7FCF-45FF-9D28-795B8D58BE19}" srcOrd="0" destOrd="0" presId="urn:microsoft.com/office/officeart/2005/8/layout/radial5"/>
    <dgm:cxn modelId="{217F8E3A-7D72-48BC-9E7A-9229AF8FB859}" type="presParOf" srcId="{BED30512-384C-4BFD-8D6F-A95A7A57D606}" destId="{4CEAB21B-CF60-43D4-B07F-6FF04A310A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0D67-24BB-4BEF-A035-0A0AB460DF02}">
      <dsp:nvSpPr>
        <dsp:cNvPr id="0" name=""/>
        <dsp:cNvSpPr/>
      </dsp:nvSpPr>
      <dsp:spPr>
        <a:xfrm>
          <a:off x="3680250" y="2046084"/>
          <a:ext cx="1460040" cy="1460040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7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Õppija</a:t>
          </a:r>
        </a:p>
      </dsp:txBody>
      <dsp:txXfrm>
        <a:off x="3894068" y="2259902"/>
        <a:ext cx="1032404" cy="1032404"/>
      </dsp:txXfrm>
    </dsp:sp>
    <dsp:sp modelId="{30F9F46A-0125-4BAE-A562-4191D142FAE9}">
      <dsp:nvSpPr>
        <dsp:cNvPr id="0" name=""/>
        <dsp:cNvSpPr/>
      </dsp:nvSpPr>
      <dsp:spPr>
        <a:xfrm rot="16200000">
          <a:off x="4255615" y="1514830"/>
          <a:ext cx="309309" cy="496413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02012" y="1660510"/>
        <a:ext cx="216516" cy="297847"/>
      </dsp:txXfrm>
    </dsp:sp>
    <dsp:sp modelId="{3FFD3D66-3975-433E-A5E3-22B9D86E33F1}">
      <dsp:nvSpPr>
        <dsp:cNvPr id="0" name=""/>
        <dsp:cNvSpPr/>
      </dsp:nvSpPr>
      <dsp:spPr>
        <a:xfrm>
          <a:off x="3680250" y="2441"/>
          <a:ext cx="1460040" cy="1460040"/>
        </a:xfrm>
        <a:prstGeom prst="ellipse">
          <a:avLst/>
        </a:prstGeom>
        <a:solidFill>
          <a:srgbClr val="FFC000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Keskkond</a:t>
          </a:r>
        </a:p>
      </dsp:txBody>
      <dsp:txXfrm>
        <a:off x="3894068" y="216259"/>
        <a:ext cx="1032404" cy="1032404"/>
      </dsp:txXfrm>
    </dsp:sp>
    <dsp:sp modelId="{068139C1-432F-4B2A-9790-727C31542E4A}">
      <dsp:nvSpPr>
        <dsp:cNvPr id="0" name=""/>
        <dsp:cNvSpPr/>
      </dsp:nvSpPr>
      <dsp:spPr>
        <a:xfrm>
          <a:off x="5268683" y="2527898"/>
          <a:ext cx="309309" cy="496413"/>
        </a:xfrm>
        <a:prstGeom prst="rightArrow">
          <a:avLst>
            <a:gd name="adj1" fmla="val 60000"/>
            <a:gd name="adj2" fmla="val 50000"/>
          </a:avLst>
        </a:prstGeom>
        <a:solidFill>
          <a:srgbClr val="70AD47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68683" y="2627181"/>
        <a:ext cx="216516" cy="297847"/>
      </dsp:txXfrm>
    </dsp:sp>
    <dsp:sp modelId="{92115B84-CF27-4557-B8F2-66FD46DA237B}">
      <dsp:nvSpPr>
        <dsp:cNvPr id="0" name=""/>
        <dsp:cNvSpPr/>
      </dsp:nvSpPr>
      <dsp:spPr>
        <a:xfrm>
          <a:off x="5723893" y="2046084"/>
          <a:ext cx="1460040" cy="1460040"/>
        </a:xfrm>
        <a:prstGeom prst="ellipse">
          <a:avLst/>
        </a:prstGeom>
        <a:solidFill>
          <a:srgbClr val="70AD47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Tervis</a:t>
          </a:r>
        </a:p>
      </dsp:txBody>
      <dsp:txXfrm>
        <a:off x="5937711" y="2259902"/>
        <a:ext cx="1032404" cy="1032404"/>
      </dsp:txXfrm>
    </dsp:sp>
    <dsp:sp modelId="{7239C4EB-AC7D-4EC9-AC2E-C49BEEB5AA9E}">
      <dsp:nvSpPr>
        <dsp:cNvPr id="0" name=""/>
        <dsp:cNvSpPr/>
      </dsp:nvSpPr>
      <dsp:spPr>
        <a:xfrm rot="5400000">
          <a:off x="4255615" y="3540965"/>
          <a:ext cx="309309" cy="496413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02012" y="3593852"/>
        <a:ext cx="216516" cy="297847"/>
      </dsp:txXfrm>
    </dsp:sp>
    <dsp:sp modelId="{388BF254-251C-4989-9290-AFEDEBE4D624}">
      <dsp:nvSpPr>
        <dsp:cNvPr id="0" name=""/>
        <dsp:cNvSpPr/>
      </dsp:nvSpPr>
      <dsp:spPr>
        <a:xfrm>
          <a:off x="3680250" y="4089727"/>
          <a:ext cx="1460040" cy="1460040"/>
        </a:xfrm>
        <a:prstGeom prst="ellipse">
          <a:avLst/>
        </a:prstGeom>
        <a:solidFill>
          <a:srgbClr val="FF993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Koostöö</a:t>
          </a:r>
        </a:p>
      </dsp:txBody>
      <dsp:txXfrm>
        <a:off x="3894068" y="4303545"/>
        <a:ext cx="1032404" cy="1032404"/>
      </dsp:txXfrm>
    </dsp:sp>
    <dsp:sp modelId="{21C07A45-1861-4256-8607-95656B3340EB}">
      <dsp:nvSpPr>
        <dsp:cNvPr id="0" name=""/>
        <dsp:cNvSpPr/>
      </dsp:nvSpPr>
      <dsp:spPr>
        <a:xfrm rot="10800000">
          <a:off x="3242548" y="2527898"/>
          <a:ext cx="309309" cy="496413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t-EE" sz="1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335341" y="2627181"/>
        <a:ext cx="216516" cy="297847"/>
      </dsp:txXfrm>
    </dsp:sp>
    <dsp:sp modelId="{4CEAB21B-CF60-43D4-B07F-6FF04A310AEE}">
      <dsp:nvSpPr>
        <dsp:cNvPr id="0" name=""/>
        <dsp:cNvSpPr/>
      </dsp:nvSpPr>
      <dsp:spPr>
        <a:xfrm>
          <a:off x="1636607" y="2046084"/>
          <a:ext cx="1460040" cy="1460040"/>
        </a:xfrm>
        <a:prstGeom prst="ellipse">
          <a:avLst/>
        </a:prstGeom>
        <a:solidFill>
          <a:srgbClr val="ED7D31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800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Loovus</a:t>
          </a:r>
        </a:p>
      </dsp:txBody>
      <dsp:txXfrm>
        <a:off x="1850425" y="2259902"/>
        <a:ext cx="1032404" cy="1032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10/30/2015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10/30/2015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10/30/2015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88" y="1684248"/>
            <a:ext cx="7718069" cy="25067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r">
              <a:buAutoNum type="arabicPeriod"/>
            </a:pPr>
            <a:endParaRPr lang="et-EE" dirty="0">
              <a:latin typeface="Comic Sans MS" panose="030F0702030302020204" pitchFamily="66" charset="0"/>
            </a:endParaRPr>
          </a:p>
          <a:p>
            <a:pPr marL="457200" indent="-457200" algn="r"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9819"/>
          </a:xfrm>
        </p:spPr>
        <p:txBody>
          <a:bodyPr/>
          <a:lstStyle/>
          <a:p>
            <a:r>
              <a:rPr lang="et-EE" dirty="0" smtClean="0">
                <a:latin typeface="Cambria" panose="02040503050406030204" pitchFamily="18" charset="0"/>
              </a:rPr>
              <a:t>Hindamismaatriks</a:t>
            </a:r>
            <a:endParaRPr lang="et-EE" dirty="0">
              <a:latin typeface="Cambria" panose="020405030504060302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t-EE" dirty="0">
              <a:latin typeface="Comic Sans MS" panose="030F0702030302020204" pitchFamily="66" charset="0"/>
            </a:endParaRPr>
          </a:p>
        </p:txBody>
      </p:sp>
      <p:sp>
        <p:nvSpPr>
          <p:cNvPr id="5" name="Sisu kohatäide 2"/>
          <p:cNvSpPr txBox="1">
            <a:spLocks/>
          </p:cNvSpPr>
          <p:nvPr/>
        </p:nvSpPr>
        <p:spPr>
          <a:xfrm>
            <a:off x="2125661" y="3808835"/>
            <a:ext cx="15246826" cy="8052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sz="3600" b="1" dirty="0" smtClean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36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sz="3600" b="1" dirty="0" smtClean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sz="36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t-EE" dirty="0" smtClean="0">
              <a:latin typeface="Comic Sans MS" panose="030F0702030302020204" pitchFamily="66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t-EE" sz="2400" dirty="0">
              <a:latin typeface="Comic Sans MS" panose="030F0702030302020204" pitchFamily="66" charset="0"/>
            </a:endParaRPr>
          </a:p>
        </p:txBody>
      </p:sp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1244270"/>
            <a:ext cx="10838464" cy="512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945" y="7333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Täname </a:t>
            </a:r>
            <a:r>
              <a:rPr lang="et-EE" sz="4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kuulamast!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54821" y="86590"/>
            <a:ext cx="10058402" cy="1219200"/>
          </a:xfrm>
        </p:spPr>
        <p:txBody>
          <a:bodyPr>
            <a:normAutofit/>
          </a:bodyPr>
          <a:lstStyle/>
          <a:p>
            <a:r>
              <a:rPr lang="et-EE" sz="4000" dirty="0" smtClean="0">
                <a:latin typeface="Cambria" panose="02040503050406030204" pitchFamily="18" charset="0"/>
              </a:rPr>
              <a:t>Põhiväärtused</a:t>
            </a:r>
            <a:endParaRPr lang="et-EE" sz="4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Skemaatiline diagramm 3"/>
          <p:cNvGraphicFramePr/>
          <p:nvPr>
            <p:extLst>
              <p:ext uri="{D42A27DB-BD31-4B8C-83A1-F6EECF244321}">
                <p14:modId xmlns:p14="http://schemas.microsoft.com/office/powerpoint/2010/main" val="2195390031"/>
              </p:ext>
            </p:extLst>
          </p:nvPr>
        </p:nvGraphicFramePr>
        <p:xfrm>
          <a:off x="2638955" y="907583"/>
          <a:ext cx="8820541" cy="555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lt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681" y="8659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9310" y="1572760"/>
            <a:ext cx="10454431" cy="46658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t-EE" sz="3800" b="1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KESKKOND</a:t>
            </a:r>
            <a:r>
              <a:rPr lang="et-EE" sz="38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kool + kogukond + loodus</a:t>
            </a:r>
            <a:endParaRPr lang="et-EE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t-EE" sz="3800" b="1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TERVIS</a:t>
            </a:r>
            <a:r>
              <a:rPr lang="et-EE" sz="38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liikumine + mäng + toit</a:t>
            </a:r>
            <a:endParaRPr lang="et-EE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t-EE" sz="3800" b="1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KOOSTÖÖ</a:t>
            </a:r>
            <a:r>
              <a:rPr lang="et-EE" sz="38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märkamine + üksteise aitamine + tunnustamine</a:t>
            </a:r>
            <a:endParaRPr lang="et-EE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t-EE" sz="3800" b="1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LOOVUS</a:t>
            </a:r>
            <a:r>
              <a:rPr lang="et-EE" sz="38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= nutikus + avastamine + ettevõtlikkus</a:t>
            </a:r>
            <a:endParaRPr lang="et-EE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t-EE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t-EE" dirty="0"/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t-EE" sz="22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311" y="560727"/>
            <a:ext cx="6408738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t-EE" sz="4000" dirty="0" smtClean="0">
                <a:latin typeface="Cambria" panose="02040503050406030204" pitchFamily="18" charset="0"/>
              </a:rPr>
              <a:t>Põhiväärtused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10" y="7620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76" y="76200"/>
            <a:ext cx="10058402" cy="1219200"/>
          </a:xfrm>
        </p:spPr>
        <p:txBody>
          <a:bodyPr>
            <a:normAutofit/>
          </a:bodyPr>
          <a:lstStyle/>
          <a:p>
            <a:r>
              <a:rPr lang="et-EE" sz="4000" dirty="0" smtClean="0">
                <a:latin typeface="Cambria" panose="02040503050406030204" pitchFamily="18" charset="0"/>
              </a:rPr>
              <a:t>Missioon, visioon, moto</a:t>
            </a:r>
            <a:endParaRPr lang="et-EE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76" y="1295400"/>
            <a:ext cx="11259524" cy="556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t-EE" sz="3200" b="1" dirty="0" smtClean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Missioon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t-EE" sz="3200" dirty="0" smtClean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Randvere </a:t>
            </a:r>
            <a:r>
              <a:rPr lang="et-EE" sz="32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Kool on õppijakeskne kaasav kogukonnakool</a:t>
            </a:r>
            <a:endParaRPr lang="et-EE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t-EE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Visioon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t-EE" sz="3200" dirty="0">
                <a:solidFill>
                  <a:srgbClr val="38562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Randvere Kool on 2030. aastal Eesti õppijakesksete kaasavate kogukonnakoolide praktika- ja kompetentsikeskus.</a:t>
            </a:r>
            <a:endParaRPr lang="et-E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t-EE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Moto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t-EE" sz="35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Õppimine </a:t>
            </a:r>
            <a:r>
              <a:rPr lang="et-EE" sz="35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teeb õnnelikuks!</a:t>
            </a:r>
            <a:endParaRPr lang="et-EE" sz="35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t-E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10" y="7620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 panose="02040503050406030204" pitchFamily="18" charset="0"/>
              </a:rPr>
              <a:t>Struktuur</a:t>
            </a:r>
            <a:endParaRPr lang="et-EE" dirty="0">
              <a:latin typeface="Cambria" panose="02040503050406030204" pitchFamily="18" charset="0"/>
            </a:endParaRPr>
          </a:p>
        </p:txBody>
      </p:sp>
      <p:sp>
        <p:nvSpPr>
          <p:cNvPr id="5" name="Vooskeemikujund &quot;vahelduvprotsess&quot; 4"/>
          <p:cNvSpPr/>
          <p:nvPr/>
        </p:nvSpPr>
        <p:spPr>
          <a:xfrm>
            <a:off x="4573552" y="1311980"/>
            <a:ext cx="4633744" cy="258744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>
                <a:solidFill>
                  <a:srgbClr val="FFFFFF"/>
                </a:solidFill>
              </a:rPr>
              <a:t>Tugiteenused</a:t>
            </a:r>
          </a:p>
          <a:p>
            <a:pPr algn="ctr"/>
            <a:r>
              <a:rPr lang="et-EE" dirty="0" smtClean="0">
                <a:solidFill>
                  <a:srgbClr val="FFFFFF"/>
                </a:solidFill>
              </a:rPr>
              <a:t>HEV koordinaator</a:t>
            </a:r>
          </a:p>
          <a:p>
            <a:pPr algn="ctr"/>
            <a:r>
              <a:rPr lang="et-EE" dirty="0" smtClean="0">
                <a:solidFill>
                  <a:srgbClr val="FFFFFF"/>
                </a:solidFill>
              </a:rPr>
              <a:t>eripedagoogid</a:t>
            </a:r>
          </a:p>
          <a:p>
            <a:pPr algn="ctr"/>
            <a:r>
              <a:rPr lang="et-EE" dirty="0" smtClean="0">
                <a:solidFill>
                  <a:srgbClr val="FFFFFF"/>
                </a:solidFill>
              </a:rPr>
              <a:t>psühholoogid</a:t>
            </a:r>
            <a:endParaRPr lang="et-EE" dirty="0">
              <a:solidFill>
                <a:srgbClr val="FFFFFF"/>
              </a:solidFill>
            </a:endParaRPr>
          </a:p>
        </p:txBody>
      </p:sp>
      <p:sp>
        <p:nvSpPr>
          <p:cNvPr id="6" name="Vooskeemikujund &quot;vahelduvprotsess&quot; 5"/>
          <p:cNvSpPr/>
          <p:nvPr/>
        </p:nvSpPr>
        <p:spPr>
          <a:xfrm>
            <a:off x="2918326" y="2625019"/>
            <a:ext cx="3816558" cy="254881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>
                <a:solidFill>
                  <a:srgbClr val="FFFFFF"/>
                </a:solidFill>
              </a:rPr>
              <a:t>Väikesed klassid</a:t>
            </a:r>
          </a:p>
          <a:p>
            <a:pPr algn="ctr"/>
            <a:r>
              <a:rPr lang="et-EE" sz="2800" b="1" dirty="0" smtClean="0">
                <a:solidFill>
                  <a:srgbClr val="FFFFFF"/>
                </a:solidFill>
              </a:rPr>
              <a:t>RÕK, LÕK, TÕK</a:t>
            </a:r>
          </a:p>
        </p:txBody>
      </p:sp>
      <p:sp>
        <p:nvSpPr>
          <p:cNvPr id="7" name="Vooskeemikujund &quot;vahelduvprotsess&quot; 6"/>
          <p:cNvSpPr/>
          <p:nvPr/>
        </p:nvSpPr>
        <p:spPr>
          <a:xfrm>
            <a:off x="7335899" y="416168"/>
            <a:ext cx="3787715" cy="244241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b="1" dirty="0" smtClean="0">
                <a:solidFill>
                  <a:srgbClr val="FFFFFF"/>
                </a:solidFill>
              </a:rPr>
              <a:t>Suured klassid</a:t>
            </a:r>
          </a:p>
          <a:p>
            <a:pPr algn="ctr"/>
            <a:r>
              <a:rPr lang="et-EE" sz="2800" b="1" dirty="0" smtClean="0">
                <a:solidFill>
                  <a:srgbClr val="FFFFFF"/>
                </a:solidFill>
              </a:rPr>
              <a:t>RÕK</a:t>
            </a:r>
          </a:p>
        </p:txBody>
      </p:sp>
      <p:sp>
        <p:nvSpPr>
          <p:cNvPr id="8" name="Vooskeemikujund &quot;vahelduvprotsess&quot; 7"/>
          <p:cNvSpPr/>
          <p:nvPr/>
        </p:nvSpPr>
        <p:spPr>
          <a:xfrm>
            <a:off x="1263101" y="4265248"/>
            <a:ext cx="3310451" cy="181716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>
                <a:solidFill>
                  <a:srgbClr val="FFFFFF"/>
                </a:solidFill>
              </a:rPr>
              <a:t>Rehabilitatsiooni</a:t>
            </a:r>
          </a:p>
          <a:p>
            <a:pPr algn="ctr"/>
            <a:r>
              <a:rPr lang="et-EE" sz="2400" b="1" dirty="0" smtClean="0">
                <a:solidFill>
                  <a:srgbClr val="FFFFFF"/>
                </a:solidFill>
              </a:rPr>
              <a:t>teenus</a:t>
            </a:r>
          </a:p>
          <a:p>
            <a:pPr algn="ctr"/>
            <a:r>
              <a:rPr lang="et-EE" dirty="0" smtClean="0">
                <a:solidFill>
                  <a:srgbClr val="FFFFFF"/>
                </a:solidFill>
              </a:rPr>
              <a:t>(</a:t>
            </a:r>
            <a:r>
              <a:rPr lang="et-EE" dirty="0" err="1" smtClean="0">
                <a:solidFill>
                  <a:srgbClr val="FFFFFF"/>
                </a:solidFill>
              </a:rPr>
              <a:t>Fertilitas</a:t>
            </a:r>
            <a:r>
              <a:rPr lang="et-EE" dirty="0" smtClean="0">
                <a:solidFill>
                  <a:srgbClr val="FFFFFF"/>
                </a:solidFill>
              </a:rPr>
              <a:t>)</a:t>
            </a:r>
            <a:endParaRPr lang="et-E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47376" y="903781"/>
            <a:ext cx="11415011" cy="5954219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t-EE" sz="86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aktiivne </a:t>
            </a: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osaleja </a:t>
            </a:r>
            <a:r>
              <a:rPr lang="et-EE" sz="86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õppeprotsessis</a:t>
            </a:r>
            <a:endParaRPr lang="et-EE" sz="86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võtab võimetekohaselt osa oma õppimise eesmärgistamisest</a:t>
            </a:r>
          </a:p>
          <a:p>
            <a:pPr>
              <a:defRPr/>
            </a:pP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õpib iseseisvalt ja koos kaaslastega</a:t>
            </a:r>
          </a:p>
          <a:p>
            <a:pPr>
              <a:defRPr/>
            </a:pP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õpib oma kaaslasi ja ennast hindama</a:t>
            </a:r>
          </a:p>
          <a:p>
            <a:pPr>
              <a:defRPr/>
            </a:pP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õpib oma õppimist analüüsima ja juhtima </a:t>
            </a:r>
          </a:p>
          <a:p>
            <a:pPr>
              <a:defRPr/>
            </a:pPr>
            <a:endParaRPr lang="et-EE" sz="86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t-EE" sz="86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Õppimine on kogemus</a:t>
            </a:r>
            <a:r>
              <a:rPr lang="et-EE" sz="86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mille õpilane omandab vastastikuses toimes füüsilise, vaimse ja sotsiaalse keskkonnaga selliste teadmiste, oskuste, vilumuste ja väärtushinnangute omandamiseks, mis on vajalikud igapäevaelus toimetulekuks. </a:t>
            </a:r>
          </a:p>
          <a:p>
            <a:pPr marL="0" indent="0">
              <a:buNone/>
              <a:defRPr/>
            </a:pPr>
            <a:endParaRPr lang="et-EE" dirty="0"/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400" b="1" dirty="0">
              <a:solidFill>
                <a:srgbClr val="00505A"/>
              </a:solidFill>
              <a:latin typeface="Myriad Pro" pitchFamily="34" charset="0"/>
            </a:endParaRPr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376" y="124574"/>
            <a:ext cx="6408738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t-EE" sz="4000" dirty="0" smtClean="0">
                <a:latin typeface="Cambria" panose="02040503050406030204" pitchFamily="18" charset="0"/>
              </a:rPr>
              <a:t>Õpilane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10" y="7620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13428" y="1076703"/>
            <a:ext cx="11309837" cy="5609707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t-EE" sz="6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hoiakute 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kujundamise </a:t>
            </a:r>
            <a:r>
              <a:rPr lang="et-EE" sz="6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võtmeisik</a:t>
            </a:r>
            <a:endParaRPr lang="et-EE" sz="6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t-EE" sz="6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isiklik eeskuju</a:t>
            </a:r>
            <a:endParaRPr lang="et-EE" sz="60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t-EE" sz="6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toetab 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õpilaste loomupärast soovi enda identiteedis selgusele jõuda </a:t>
            </a:r>
          </a:p>
          <a:p>
            <a:pPr>
              <a:defRPr/>
            </a:pPr>
            <a:r>
              <a:rPr lang="et-EE" sz="60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pakub 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sobiva arengukeskkonna kaudu tuge ühiskonnas aktsepteeritavate käitumisharjumuste väljaarenemiseks. </a:t>
            </a:r>
          </a:p>
          <a:p>
            <a:pPr>
              <a:lnSpc>
                <a:spcPct val="80000"/>
              </a:lnSpc>
              <a:defRPr/>
            </a:pPr>
            <a:endParaRPr lang="et-EE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t-EE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Õpetamine on 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õpikeskkonna ja õppetegevuse </a:t>
            </a:r>
            <a:r>
              <a:rPr lang="et-EE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organiseerimine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viisil, mis seab õpilase tema arengule vastavate, kuid </a:t>
            </a:r>
            <a:r>
              <a:rPr lang="et-EE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pingutust nõudvate ülesannete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ette, mille kaudu tal on võimalik omandada kavandatud </a:t>
            </a:r>
            <a:r>
              <a:rPr lang="et-EE" sz="60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õpitulemused</a:t>
            </a:r>
            <a:r>
              <a:rPr lang="et-EE" sz="60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</a:p>
          <a:p>
            <a:pPr marL="0" indent="0">
              <a:buClr>
                <a:schemeClr val="tx1"/>
              </a:buClr>
              <a:buNone/>
              <a:defRPr/>
            </a:pPr>
            <a:endParaRPr lang="et-EE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t-EE" dirty="0"/>
          </a:p>
          <a:p>
            <a:pPr marL="609600" indent="-609600">
              <a:buClr>
                <a:schemeClr val="tx1"/>
              </a:buClr>
              <a:buNone/>
              <a:defRPr/>
            </a:pPr>
            <a:endParaRPr lang="et-EE" sz="22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  <a:p>
            <a:pPr marL="0" indent="0">
              <a:buClr>
                <a:schemeClr val="tx1"/>
              </a:buClr>
              <a:buNone/>
              <a:defRPr/>
            </a:pPr>
            <a:endParaRPr lang="et-EE" sz="2000" dirty="0">
              <a:solidFill>
                <a:srgbClr val="00505A"/>
              </a:solidFill>
              <a:latin typeface="Myriad Pro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621" y="219759"/>
            <a:ext cx="6408738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t-EE" sz="4000" dirty="0" smtClean="0">
                <a:latin typeface="Cambria" panose="02040503050406030204" pitchFamily="18" charset="0"/>
              </a:rPr>
              <a:t>Õpetaja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10" y="7620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65214" y="76200"/>
            <a:ext cx="10058402" cy="1219200"/>
          </a:xfrm>
        </p:spPr>
        <p:txBody>
          <a:bodyPr>
            <a:normAutofit/>
          </a:bodyPr>
          <a:lstStyle/>
          <a:p>
            <a:r>
              <a:rPr lang="et-EE" sz="4000" dirty="0" smtClean="0">
                <a:latin typeface="Cambria" panose="02040503050406030204" pitchFamily="18" charset="0"/>
              </a:rPr>
              <a:t>Õppekorraldus</a:t>
            </a:r>
            <a:endParaRPr lang="et-EE" sz="4000" dirty="0">
              <a:latin typeface="Cambria" panose="020405030504060302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065214" y="1501877"/>
            <a:ext cx="11367676" cy="5356123"/>
          </a:xfrm>
        </p:spPr>
        <p:txBody>
          <a:bodyPr>
            <a:normAutofit/>
          </a:bodyPr>
          <a:lstStyle/>
          <a:p>
            <a:pPr lvl="0"/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 kooliaste – valdavalt </a:t>
            </a:r>
            <a:r>
              <a:rPr lang="et-EE" sz="28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üldõpetus</a:t>
            </a:r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, osaliselt aineõpetus;</a:t>
            </a:r>
          </a:p>
          <a:p>
            <a:pPr lvl="0"/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II </a:t>
            </a:r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– III kooliaste </a:t>
            </a:r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– valdavalt aineõpetus, osaliselt </a:t>
            </a:r>
            <a:r>
              <a:rPr lang="et-EE" sz="2800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üldõpetus</a:t>
            </a:r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ja </a:t>
            </a:r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perioodõpe.</a:t>
            </a:r>
            <a:endParaRPr lang="et-EE" sz="2800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t-EE" sz="28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Hindamise korraldus</a:t>
            </a:r>
          </a:p>
          <a:p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 </a:t>
            </a:r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kooliastmes </a:t>
            </a:r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sõnaline tagasiside. Seda, kui kaugel on õpilane õpitulemuse saavutamisest, väljendatakse sümboliga; </a:t>
            </a:r>
          </a:p>
          <a:p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alates </a:t>
            </a:r>
            <a:r>
              <a:rPr lang="et-EE" sz="2800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II kooliastmest </a:t>
            </a:r>
            <a:r>
              <a:rPr lang="et-EE" sz="2800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täheline</a:t>
            </a:r>
            <a:r>
              <a:rPr lang="et-EE" sz="2800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hindamine (5 positiivset hinnet).</a:t>
            </a:r>
            <a:endParaRPr lang="et-EE" sz="2800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t-EE" dirty="0">
              <a:latin typeface="Comic Sans MS" panose="030F0702030302020204" pitchFamily="66" charset="0"/>
            </a:endParaRPr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10" y="76200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ambria" panose="02040503050406030204" pitchFamily="18" charset="0"/>
              </a:rPr>
              <a:t>Kokkuvõttev hindamine</a:t>
            </a:r>
            <a:endParaRPr lang="et-EE" dirty="0">
              <a:latin typeface="Cambria" panose="020405030504060302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</a:pP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kooliastmes keskendutakse kokkuvõtval hindamisel lapse loomulikule arengule. Kool kasutab taime kasvamisele viitavaid 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sümbolhindeid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mille põhjal on võimalik aru saada, kui kaugel on laps </a:t>
            </a: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õpitulemuse või osaoskuse 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saavutamisest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t-EE" dirty="0" smtClean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600"/>
              </a:spcAft>
            </a:pPr>
            <a:r>
              <a:rPr lang="et-EE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kooliastmes keskendutakse kokkuvõtval hindamisel õpilase soorituste tasemele. Kool  kasutab 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tähelist hindamissüsteemi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hinnatakse </a:t>
            </a:r>
            <a:r>
              <a:rPr lang="et-EE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õppeainetega seotud </a:t>
            </a:r>
            <a:r>
              <a:rPr lang="et-EE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õpitulemuste </a:t>
            </a:r>
            <a:r>
              <a:rPr lang="et-EE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saavutamist, aluseks on vastava klassiastme vastava aine oodatavad </a:t>
            </a:r>
            <a:r>
              <a:rPr lang="et-EE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õpitulemused.</a:t>
            </a:r>
            <a:endParaRPr lang="et-EE" sz="16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59" y="304801"/>
            <a:ext cx="3103055" cy="100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321</Words>
  <Application>Microsoft Office PowerPoint</Application>
  <PresentationFormat>Laiekraan</PresentationFormat>
  <Paragraphs>70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9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21" baseType="lpstr">
      <vt:lpstr>MS Mincho</vt:lpstr>
      <vt:lpstr>Arial</vt:lpstr>
      <vt:lpstr>Calibri</vt:lpstr>
      <vt:lpstr>Cambria</vt:lpstr>
      <vt:lpstr>Century Gothic</vt:lpstr>
      <vt:lpstr>Comic Sans MS</vt:lpstr>
      <vt:lpstr>Myriad Pro</vt:lpstr>
      <vt:lpstr>Segoe Print</vt:lpstr>
      <vt:lpstr>Times New Roman</vt:lpstr>
      <vt:lpstr>TS103431377</vt:lpstr>
      <vt:lpstr>PowerPointi esitlus</vt:lpstr>
      <vt:lpstr>Põhiväärtused</vt:lpstr>
      <vt:lpstr>Põhiväärtused</vt:lpstr>
      <vt:lpstr>Missioon, visioon, moto</vt:lpstr>
      <vt:lpstr>Struktuur</vt:lpstr>
      <vt:lpstr>Õpilane</vt:lpstr>
      <vt:lpstr>Õpetaja</vt:lpstr>
      <vt:lpstr>Õppekorraldus</vt:lpstr>
      <vt:lpstr>Kokkuvõttev hindamine</vt:lpstr>
      <vt:lpstr>Hindamismaatriks</vt:lpstr>
      <vt:lpstr>Täname kuulamast!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2013-08-15T13:31:58Z</dcterms:created>
  <dcterms:modified xsi:type="dcterms:W3CDTF">2015-10-30T07:23:50Z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