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33"/>
  </p:notesMasterIdLst>
  <p:handoutMasterIdLst>
    <p:handoutMasterId r:id="rId34"/>
  </p:handoutMasterIdLst>
  <p:sldIdLst>
    <p:sldId id="267" r:id="rId5"/>
    <p:sldId id="273" r:id="rId6"/>
    <p:sldId id="274" r:id="rId7"/>
    <p:sldId id="272" r:id="rId8"/>
    <p:sldId id="281" r:id="rId9"/>
    <p:sldId id="282" r:id="rId10"/>
    <p:sldId id="292" r:id="rId11"/>
    <p:sldId id="278" r:id="rId12"/>
    <p:sldId id="279" r:id="rId13"/>
    <p:sldId id="286" r:id="rId14"/>
    <p:sldId id="287" r:id="rId15"/>
    <p:sldId id="288" r:id="rId16"/>
    <p:sldId id="293" r:id="rId17"/>
    <p:sldId id="294" r:id="rId18"/>
    <p:sldId id="291" r:id="rId19"/>
    <p:sldId id="280" r:id="rId20"/>
    <p:sldId id="295" r:id="rId21"/>
    <p:sldId id="290" r:id="rId22"/>
    <p:sldId id="289" r:id="rId23"/>
    <p:sldId id="283" r:id="rId24"/>
    <p:sldId id="284" r:id="rId25"/>
    <p:sldId id="285" r:id="rId26"/>
    <p:sldId id="276" r:id="rId27"/>
    <p:sldId id="277" r:id="rId28"/>
    <p:sldId id="269" r:id="rId29"/>
    <p:sldId id="275" r:id="rId30"/>
    <p:sldId id="271" r:id="rId31"/>
    <p:sldId id="268" r:id="rId32"/>
  </p:sldIdLst>
  <p:sldSz cx="8999538" cy="6840538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 Tikerpuu" initials="MT" lastIdx="1" clrIdx="0">
    <p:extLst>
      <p:ext uri="{19B8F6BF-5375-455C-9EA6-DF929625EA0E}">
        <p15:presenceInfo xmlns:p15="http://schemas.microsoft.com/office/powerpoint/2012/main" userId="S-1-5-21-891231267-133173067-1598175747-13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>
      <p:cViewPr varScale="1">
        <p:scale>
          <a:sx n="75" d="100"/>
          <a:sy n="75" d="100"/>
        </p:scale>
        <p:origin x="1290" y="54"/>
      </p:cViewPr>
      <p:guideLst>
        <p:guide orient="horz" pos="2154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39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://qlikview-pub.hm.ee/QvAjaxZfc/QvsViewClient.aspx?public=only&amp;size=long&amp;host=QVS@qlikview-pub&amp;name=Temp/8cfc8498cc484119a90f7ded4fb7715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t\Documents\HEV\AAKultuurikomisjonile_HEV_&#252;levaate_materjalid\Statistika_aegead_16_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t\Documents\HEV\AAKultuurikomisjonile_HEV_&#252;levaate_materjalid\Statistika_aegead_16_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t\Documents\HEV\AAKultuurikomisjonile_HEV_&#252;levaate_materjalid\Statistika_aegead_16_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://qlikview-pub.hm.ee/QvAjaxZfc/QvsViewClient.aspx?public=only&amp;size=long&amp;host=QVS@qlikview-pub&amp;name=Temp/a09682ad542b4f7f9b1feb881da1ebc5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sz="2400"/>
              <a:t>Kutseõppeasutusi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[QvsViewClient.aspx]Sheet1!$B$1</c:f>
              <c:strCache>
                <c:ptCount val="1"/>
                <c:pt idx="0">
                  <c:v>Õppeasutusi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[QvsViewClient.aspx]Sheet1!$A$2:$A$11</c:f>
              <c:strCache>
                <c:ptCount val="10"/>
                <c:pt idx="0">
                  <c:v>07/08</c:v>
                </c:pt>
                <c:pt idx="1">
                  <c:v>08/09</c:v>
                </c:pt>
                <c:pt idx="2">
                  <c:v>09/10</c:v>
                </c:pt>
                <c:pt idx="3">
                  <c:v>10/11</c:v>
                </c:pt>
                <c:pt idx="4">
                  <c:v>11/12</c:v>
                </c:pt>
                <c:pt idx="5">
                  <c:v>12/13</c:v>
                </c:pt>
                <c:pt idx="6">
                  <c:v>13/14</c:v>
                </c:pt>
                <c:pt idx="7">
                  <c:v>14/15</c:v>
                </c:pt>
                <c:pt idx="8">
                  <c:v>15/16</c:v>
                </c:pt>
                <c:pt idx="9">
                  <c:v>16/17</c:v>
                </c:pt>
              </c:strCache>
            </c:strRef>
          </c:cat>
          <c:val>
            <c:numRef>
              <c:f>[QvsViewClient.aspx]Sheet1!$B$2:$B$11</c:f>
              <c:numCache>
                <c:formatCode>#,##0</c:formatCode>
                <c:ptCount val="10"/>
                <c:pt idx="0">
                  <c:v>53</c:v>
                </c:pt>
                <c:pt idx="1">
                  <c:v>51</c:v>
                </c:pt>
                <c:pt idx="2">
                  <c:v>51</c:v>
                </c:pt>
                <c:pt idx="3">
                  <c:v>51</c:v>
                </c:pt>
                <c:pt idx="4">
                  <c:v>50</c:v>
                </c:pt>
                <c:pt idx="5">
                  <c:v>48</c:v>
                </c:pt>
                <c:pt idx="6">
                  <c:v>47</c:v>
                </c:pt>
                <c:pt idx="7">
                  <c:v>44</c:v>
                </c:pt>
                <c:pt idx="8">
                  <c:v>42</c:v>
                </c:pt>
                <c:pt idx="9">
                  <c:v>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21094672"/>
        <c:axId val="-921094128"/>
      </c:barChart>
      <c:catAx>
        <c:axId val="-92109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921094128"/>
        <c:crosses val="autoZero"/>
        <c:auto val="1"/>
        <c:lblAlgn val="ctr"/>
        <c:lblOffset val="100"/>
        <c:noMultiLvlLbl val="0"/>
      </c:catAx>
      <c:valAx>
        <c:axId val="-92109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92109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Intellektipuue, LÕK</a:t>
            </a:r>
          </a:p>
        </c:rich>
      </c:tx>
      <c:layout>
        <c:manualLayout>
          <c:xMode val="edge"/>
          <c:yMode val="edge"/>
          <c:x val="0.3402567804024496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'neli ja viis'!$B$12</c:f>
              <c:strCache>
                <c:ptCount val="1"/>
                <c:pt idx="0">
                  <c:v>Õpilaste arv, LÕK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'neli ja viis'!$A$13:$A$17</c:f>
              <c:strCache>
                <c:ptCount val="5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</c:strCache>
            </c:strRef>
          </c:cat>
          <c:val>
            <c:numRef>
              <c:f>'neli ja viis'!$B$13:$B$17</c:f>
              <c:numCache>
                <c:formatCode>General</c:formatCode>
                <c:ptCount val="5"/>
                <c:pt idx="0">
                  <c:v>529</c:v>
                </c:pt>
                <c:pt idx="1">
                  <c:v>531</c:v>
                </c:pt>
                <c:pt idx="2">
                  <c:v>483</c:v>
                </c:pt>
                <c:pt idx="3">
                  <c:v>543</c:v>
                </c:pt>
                <c:pt idx="4">
                  <c:v>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-712342688"/>
        <c:axId val="-712339424"/>
      </c:barChart>
      <c:lineChart>
        <c:grouping val="standard"/>
        <c:varyColors val="0"/>
        <c:ser>
          <c:idx val="1"/>
          <c:order val="1"/>
          <c:tx>
            <c:strRef>
              <c:f>'neli ja viis'!$C$12</c:f>
              <c:strCache>
                <c:ptCount val="1"/>
                <c:pt idx="0">
                  <c:v>LÕK osakaal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'neli ja viis'!$A$13:$A$17</c:f>
              <c:strCache>
                <c:ptCount val="5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</c:strCache>
            </c:strRef>
          </c:cat>
          <c:val>
            <c:numRef>
              <c:f>'neli ja viis'!$C$13:$C$17</c:f>
              <c:numCache>
                <c:formatCode>0.0%</c:formatCode>
                <c:ptCount val="5"/>
                <c:pt idx="0">
                  <c:v>0.57688113413304254</c:v>
                </c:pt>
                <c:pt idx="1">
                  <c:v>0.6</c:v>
                </c:pt>
                <c:pt idx="2">
                  <c:v>0.60375000000000001</c:v>
                </c:pt>
                <c:pt idx="3">
                  <c:v>0.56095041322314054</c:v>
                </c:pt>
                <c:pt idx="4">
                  <c:v>0.5036344755970924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12346496"/>
        <c:axId val="-712342144"/>
      </c:lineChart>
      <c:catAx>
        <c:axId val="-7123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712339424"/>
        <c:crosses val="autoZero"/>
        <c:auto val="1"/>
        <c:lblAlgn val="ctr"/>
        <c:lblOffset val="100"/>
        <c:noMultiLvlLbl val="0"/>
      </c:catAx>
      <c:valAx>
        <c:axId val="-71233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712342688"/>
        <c:crosses val="autoZero"/>
        <c:crossBetween val="between"/>
      </c:valAx>
      <c:valAx>
        <c:axId val="-712342144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712346496"/>
        <c:crosses val="max"/>
        <c:crossBetween val="between"/>
      </c:valAx>
      <c:catAx>
        <c:axId val="-712346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7123421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Jaotus</a:t>
            </a:r>
            <a:r>
              <a:rPr lang="et-EE" baseline="0"/>
              <a:t> õppekavarühmiti </a:t>
            </a:r>
            <a:endParaRPr lang="et-EE"/>
          </a:p>
        </c:rich>
      </c:tx>
      <c:layout>
        <c:manualLayout>
          <c:xMode val="edge"/>
          <c:yMode val="edge"/>
          <c:x val="0.37976315802054794"/>
          <c:y val="2.5848146548814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ÕKR_2016!$B$4</c:f>
              <c:strCache>
                <c:ptCount val="1"/>
                <c:pt idx="0">
                  <c:v>Õpilaste arv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ÕKR_2016!$A$5:$A$27</c:f>
              <c:strCache>
                <c:ptCount val="23"/>
                <c:pt idx="0">
                  <c:v>Majutamine ja toitlustamine</c:v>
                </c:pt>
                <c:pt idx="1">
                  <c:v>Ehitus ja tsiviilrajatised</c:v>
                </c:pt>
                <c:pt idx="2">
                  <c:v>Koduteenindus</c:v>
                </c:pt>
                <c:pt idx="3">
                  <c:v>Mootorliikurid, laevandus ja lennundustehnika</c:v>
                </c:pt>
                <c:pt idx="4">
                  <c:v>Toiduainete töötlemine</c:v>
                </c:pt>
                <c:pt idx="5">
                  <c:v>Aiandus</c:v>
                </c:pt>
                <c:pt idx="6">
                  <c:v>Materjalide töötlemine (klaas, paber, plast ja puit)</c:v>
                </c:pt>
                <c:pt idx="7">
                  <c:v>Mehaanika ja metallitöö</c:v>
                </c:pt>
                <c:pt idx="8">
                  <c:v>Andmebaaside ja võrgu disain ning haldus</c:v>
                </c:pt>
                <c:pt idx="9">
                  <c:v>Tarkvara ja rakenduste arendus ning analüüs</c:v>
                </c:pt>
                <c:pt idx="10">
                  <c:v>Põllundus ja loomakasvatus</c:v>
                </c:pt>
                <c:pt idx="11">
                  <c:v>Sekretäri- ja kontoritöö</c:v>
                </c:pt>
                <c:pt idx="12">
                  <c:v>Transporditeenused</c:v>
                </c:pt>
                <c:pt idx="13">
                  <c:v>Metsandus</c:v>
                </c:pt>
                <c:pt idx="14">
                  <c:v>Hulgi- ja jaekaubandus</c:v>
                </c:pt>
                <c:pt idx="15">
                  <c:v>Audiovisuaalsed tehnikad ja meedia tootmine</c:v>
                </c:pt>
                <c:pt idx="16">
                  <c:v>Elektroonika ja automaatika</c:v>
                </c:pt>
                <c:pt idx="17">
                  <c:v>Käsitöö</c:v>
                </c:pt>
                <c:pt idx="18">
                  <c:v>Elektrienergia ja energeetika</c:v>
                </c:pt>
                <c:pt idx="19">
                  <c:v>Muusika ja esituskunstid</c:v>
                </c:pt>
                <c:pt idx="20">
                  <c:v>Reisimine, turism ja vaba aja veetmine</c:v>
                </c:pt>
                <c:pt idx="21">
                  <c:v>Juhtimine ja haldus</c:v>
                </c:pt>
                <c:pt idx="22">
                  <c:v>Majandusarvestus ja maksundus</c:v>
                </c:pt>
              </c:strCache>
            </c:strRef>
          </c:cat>
          <c:val>
            <c:numRef>
              <c:f>ÕKR_2016!$B$5:$B$27</c:f>
              <c:numCache>
                <c:formatCode>General</c:formatCode>
                <c:ptCount val="23"/>
                <c:pt idx="0">
                  <c:v>2646</c:v>
                </c:pt>
                <c:pt idx="1">
                  <c:v>2121</c:v>
                </c:pt>
                <c:pt idx="2">
                  <c:v>284</c:v>
                </c:pt>
                <c:pt idx="3">
                  <c:v>2173</c:v>
                </c:pt>
                <c:pt idx="4">
                  <c:v>866</c:v>
                </c:pt>
                <c:pt idx="5">
                  <c:v>676</c:v>
                </c:pt>
                <c:pt idx="6">
                  <c:v>719</c:v>
                </c:pt>
                <c:pt idx="7">
                  <c:v>1110</c:v>
                </c:pt>
                <c:pt idx="8">
                  <c:v>1487</c:v>
                </c:pt>
                <c:pt idx="9">
                  <c:v>905</c:v>
                </c:pt>
                <c:pt idx="10">
                  <c:v>690</c:v>
                </c:pt>
                <c:pt idx="11">
                  <c:v>443</c:v>
                </c:pt>
                <c:pt idx="12">
                  <c:v>1450</c:v>
                </c:pt>
                <c:pt idx="13">
                  <c:v>314</c:v>
                </c:pt>
                <c:pt idx="14">
                  <c:v>500</c:v>
                </c:pt>
                <c:pt idx="15">
                  <c:v>875</c:v>
                </c:pt>
                <c:pt idx="16">
                  <c:v>1125</c:v>
                </c:pt>
                <c:pt idx="17">
                  <c:v>362</c:v>
                </c:pt>
                <c:pt idx="18">
                  <c:v>699</c:v>
                </c:pt>
                <c:pt idx="19">
                  <c:v>348</c:v>
                </c:pt>
                <c:pt idx="20">
                  <c:v>311</c:v>
                </c:pt>
                <c:pt idx="21">
                  <c:v>670</c:v>
                </c:pt>
                <c:pt idx="22">
                  <c:v>1015</c:v>
                </c:pt>
              </c:numCache>
            </c:numRef>
          </c:val>
        </c:ser>
        <c:ser>
          <c:idx val="1"/>
          <c:order val="1"/>
          <c:tx>
            <c:strRef>
              <c:f>ÕKR_2016!$C$4</c:f>
              <c:strCache>
                <c:ptCount val="1"/>
                <c:pt idx="0">
                  <c:v>sh. HEV õpilasi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ÕKR_2016!$A$5:$A$27</c:f>
              <c:strCache>
                <c:ptCount val="23"/>
                <c:pt idx="0">
                  <c:v>Majutamine ja toitlustamine</c:v>
                </c:pt>
                <c:pt idx="1">
                  <c:v>Ehitus ja tsiviilrajatised</c:v>
                </c:pt>
                <c:pt idx="2">
                  <c:v>Koduteenindus</c:v>
                </c:pt>
                <c:pt idx="3">
                  <c:v>Mootorliikurid, laevandus ja lennundustehnika</c:v>
                </c:pt>
                <c:pt idx="4">
                  <c:v>Toiduainete töötlemine</c:v>
                </c:pt>
                <c:pt idx="5">
                  <c:v>Aiandus</c:v>
                </c:pt>
                <c:pt idx="6">
                  <c:v>Materjalide töötlemine (klaas, paber, plast ja puit)</c:v>
                </c:pt>
                <c:pt idx="7">
                  <c:v>Mehaanika ja metallitöö</c:v>
                </c:pt>
                <c:pt idx="8">
                  <c:v>Andmebaaside ja võrgu disain ning haldus</c:v>
                </c:pt>
                <c:pt idx="9">
                  <c:v>Tarkvara ja rakenduste arendus ning analüüs</c:v>
                </c:pt>
                <c:pt idx="10">
                  <c:v>Põllundus ja loomakasvatus</c:v>
                </c:pt>
                <c:pt idx="11">
                  <c:v>Sekretäri- ja kontoritöö</c:v>
                </c:pt>
                <c:pt idx="12">
                  <c:v>Transporditeenused</c:v>
                </c:pt>
                <c:pt idx="13">
                  <c:v>Metsandus</c:v>
                </c:pt>
                <c:pt idx="14">
                  <c:v>Hulgi- ja jaekaubandus</c:v>
                </c:pt>
                <c:pt idx="15">
                  <c:v>Audiovisuaalsed tehnikad ja meedia tootmine</c:v>
                </c:pt>
                <c:pt idx="16">
                  <c:v>Elektroonika ja automaatika</c:v>
                </c:pt>
                <c:pt idx="17">
                  <c:v>Käsitöö</c:v>
                </c:pt>
                <c:pt idx="18">
                  <c:v>Elektrienergia ja energeetika</c:v>
                </c:pt>
                <c:pt idx="19">
                  <c:v>Muusika ja esituskunstid</c:v>
                </c:pt>
                <c:pt idx="20">
                  <c:v>Reisimine, turism ja vaba aja veetmine</c:v>
                </c:pt>
                <c:pt idx="21">
                  <c:v>Juhtimine ja haldus</c:v>
                </c:pt>
                <c:pt idx="22">
                  <c:v>Majandusarvestus ja maksundus</c:v>
                </c:pt>
              </c:strCache>
            </c:strRef>
          </c:cat>
          <c:val>
            <c:numRef>
              <c:f>ÕKR_2016!$C$5:$C$27</c:f>
              <c:numCache>
                <c:formatCode>General</c:formatCode>
                <c:ptCount val="23"/>
                <c:pt idx="0">
                  <c:v>215</c:v>
                </c:pt>
                <c:pt idx="1">
                  <c:v>187</c:v>
                </c:pt>
                <c:pt idx="2">
                  <c:v>111</c:v>
                </c:pt>
                <c:pt idx="3">
                  <c:v>94</c:v>
                </c:pt>
                <c:pt idx="4">
                  <c:v>75</c:v>
                </c:pt>
                <c:pt idx="5">
                  <c:v>62</c:v>
                </c:pt>
                <c:pt idx="6">
                  <c:v>48</c:v>
                </c:pt>
                <c:pt idx="7">
                  <c:v>34</c:v>
                </c:pt>
                <c:pt idx="8">
                  <c:v>28</c:v>
                </c:pt>
                <c:pt idx="9">
                  <c:v>25</c:v>
                </c:pt>
                <c:pt idx="10">
                  <c:v>17</c:v>
                </c:pt>
                <c:pt idx="11">
                  <c:v>16</c:v>
                </c:pt>
                <c:pt idx="12">
                  <c:v>12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712339968"/>
        <c:axId val="-712343232"/>
      </c:barChart>
      <c:catAx>
        <c:axId val="-71233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712343232"/>
        <c:crosses val="autoZero"/>
        <c:auto val="1"/>
        <c:lblAlgn val="ctr"/>
        <c:lblOffset val="100"/>
        <c:noMultiLvlLbl val="0"/>
      </c:catAx>
      <c:valAx>
        <c:axId val="-712343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71233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sz="3200"/>
              <a:t>HEV kutseõppija soo lõikes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Muud_2016!$A$46:$A$47</c:f>
              <c:strCache>
                <c:ptCount val="2"/>
                <c:pt idx="0">
                  <c:v>mees</c:v>
                </c:pt>
                <c:pt idx="1">
                  <c:v>naine</c:v>
                </c:pt>
              </c:strCache>
            </c:strRef>
          </c:cat>
          <c:val>
            <c:numRef>
              <c:f>Muud_2016!$B$46:$B$47</c:f>
              <c:numCache>
                <c:formatCode>General</c:formatCode>
                <c:ptCount val="2"/>
                <c:pt idx="0">
                  <c:v>590</c:v>
                </c:pt>
                <c:pt idx="1">
                  <c:v>373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673693573308605"/>
                  <c:y val="7.80483568648113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05684574238346"/>
                      <c:h val="0.167146195333178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9997122177282831E-2"/>
                  <c:y val="-6.59258611470664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8796637762051"/>
                      <c:h val="0.2371126394010875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Muud_2016!$A$46:$A$47</c:f>
              <c:strCache>
                <c:ptCount val="2"/>
                <c:pt idx="0">
                  <c:v>mees</c:v>
                </c:pt>
                <c:pt idx="1">
                  <c:v>naine</c:v>
                </c:pt>
              </c:strCache>
            </c:strRef>
          </c:cat>
          <c:val>
            <c:numRef>
              <c:f>Muud_2016!$C$46:$C$47</c:f>
              <c:numCache>
                <c:formatCode>0%</c:formatCode>
                <c:ptCount val="2"/>
                <c:pt idx="0">
                  <c:v>0.612668743509865</c:v>
                </c:pt>
                <c:pt idx="1">
                  <c:v>0.387331256490135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239682381474473"/>
          <c:y val="0.82876197437345656"/>
          <c:w val="0.42988976377952753"/>
          <c:h val="0.15436038849574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Tugispetsialistide</a:t>
            </a:r>
            <a:r>
              <a:rPr lang="et-EE" baseline="0"/>
              <a:t> arv EHISe andmetel kutseõppeasutustes</a:t>
            </a:r>
            <a:endParaRPr lang="en-US"/>
          </a:p>
        </c:rich>
      </c:tx>
      <c:layout>
        <c:manualLayout>
          <c:xMode val="edge"/>
          <c:yMode val="edge"/>
          <c:x val="0.1251202380636284"/>
          <c:y val="3.59147787547116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[QvsViewClient.aspx]Sheet1!$B$1</c:f>
              <c:strCache>
                <c:ptCount val="1"/>
                <c:pt idx="0">
                  <c:v>tugispetsialistide arv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[QvsViewClient.aspx]Sheet1!$A$2:$A$4</c:f>
              <c:strCache>
                <c:ptCount val="3"/>
                <c:pt idx="0">
                  <c:v>eripedagoog</c:v>
                </c:pt>
                <c:pt idx="1">
                  <c:v>koolipsühholoog</c:v>
                </c:pt>
                <c:pt idx="2">
                  <c:v>sotsiaalpedagoog</c:v>
                </c:pt>
              </c:strCache>
            </c:strRef>
          </c:cat>
          <c:val>
            <c:numRef>
              <c:f>[QvsViewClient.aspx]Sheet1!$B$2:$B$4</c:f>
              <c:numCache>
                <c:formatCode>###0</c:formatCode>
                <c:ptCount val="3"/>
                <c:pt idx="0">
                  <c:v>7</c:v>
                </c:pt>
                <c:pt idx="1">
                  <c:v>8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14518272"/>
        <c:axId val="-705278688"/>
      </c:barChart>
      <c:catAx>
        <c:axId val="-71451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705278688"/>
        <c:crosses val="autoZero"/>
        <c:auto val="1"/>
        <c:lblAlgn val="ctr"/>
        <c:lblOffset val="100"/>
        <c:noMultiLvlLbl val="0"/>
      </c:catAx>
      <c:valAx>
        <c:axId val="-70527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-71451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CE0F6-8B50-455E-B03F-A5B52514DEC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07BFF60F-3D58-488E-8DC2-34E91CF9E7B5}">
      <dgm:prSet phldrT="[Tekst]"/>
      <dgm:spPr/>
      <dgm:t>
        <a:bodyPr/>
        <a:lstStyle/>
        <a:p>
          <a:r>
            <a:rPr lang="et-EE" b="1" dirty="0">
              <a:solidFill>
                <a:schemeClr val="bg1"/>
              </a:solidFill>
            </a:rPr>
            <a:t>2</a:t>
          </a:r>
          <a:r>
            <a:rPr lang="et-EE" dirty="0">
              <a:solidFill>
                <a:schemeClr val="bg1"/>
              </a:solidFill>
            </a:rPr>
            <a:t> </a:t>
          </a:r>
          <a:r>
            <a:rPr lang="et-EE" b="1" dirty="0">
              <a:solidFill>
                <a:schemeClr val="bg1"/>
              </a:solidFill>
            </a:rPr>
            <a:t>tase</a:t>
          </a:r>
        </a:p>
      </dgm:t>
    </dgm:pt>
    <dgm:pt modelId="{9A6E4877-55B7-49D9-AC45-A9700AF383EB}" type="parTrans" cxnId="{DD45DF9C-890D-4D5A-A30B-9F86865B8B6D}">
      <dgm:prSet/>
      <dgm:spPr/>
      <dgm:t>
        <a:bodyPr/>
        <a:lstStyle/>
        <a:p>
          <a:endParaRPr lang="et-EE"/>
        </a:p>
      </dgm:t>
    </dgm:pt>
    <dgm:pt modelId="{44349056-9CFD-4A63-B5C6-EFC7D2D3CFAF}" type="sibTrans" cxnId="{DD45DF9C-890D-4D5A-A30B-9F86865B8B6D}">
      <dgm:prSet/>
      <dgm:spPr/>
      <dgm:t>
        <a:bodyPr/>
        <a:lstStyle/>
        <a:p>
          <a:endParaRPr lang="et-EE"/>
        </a:p>
      </dgm:t>
    </dgm:pt>
    <dgm:pt modelId="{529BCF6F-DD46-4845-8A16-C79DD9F01B00}">
      <dgm:prSet phldrT="[Tekst]" custT="1"/>
      <dgm:spPr/>
      <dgm:t>
        <a:bodyPr/>
        <a:lstStyle/>
        <a:p>
          <a:r>
            <a:rPr lang="et-EE" sz="1800" dirty="0"/>
            <a:t>esmaõpe, 94% </a:t>
          </a:r>
          <a:r>
            <a:rPr lang="et-EE" sz="1800" dirty="0" smtClean="0"/>
            <a:t>toimetuleku õppekava lõpetanu</a:t>
          </a:r>
          <a:endParaRPr lang="et-EE" sz="1800" dirty="0"/>
        </a:p>
      </dgm:t>
    </dgm:pt>
    <dgm:pt modelId="{E6720AE1-1D8A-4C8F-8385-774C1BE3C447}" type="parTrans" cxnId="{FD242BBF-6380-4F4C-905E-AA869F43F32B}">
      <dgm:prSet/>
      <dgm:spPr/>
      <dgm:t>
        <a:bodyPr/>
        <a:lstStyle/>
        <a:p>
          <a:endParaRPr lang="et-EE"/>
        </a:p>
      </dgm:t>
    </dgm:pt>
    <dgm:pt modelId="{931DE825-7C01-4030-AEE0-464EF21BD3A5}" type="sibTrans" cxnId="{FD242BBF-6380-4F4C-905E-AA869F43F32B}">
      <dgm:prSet/>
      <dgm:spPr/>
      <dgm:t>
        <a:bodyPr/>
        <a:lstStyle/>
        <a:p>
          <a:endParaRPr lang="et-EE"/>
        </a:p>
      </dgm:t>
    </dgm:pt>
    <dgm:pt modelId="{5D2FB699-9C18-47BF-88C9-90A9F6628C58}">
      <dgm:prSet phldrT="[Tekst]" custT="1"/>
      <dgm:spPr/>
      <dgm:t>
        <a:bodyPr/>
        <a:lstStyle/>
        <a:p>
          <a:r>
            <a:rPr lang="et-EE" sz="2400" dirty="0"/>
            <a:t>3.tase</a:t>
          </a:r>
        </a:p>
      </dgm:t>
    </dgm:pt>
    <dgm:pt modelId="{F7722BCD-449E-4BAE-A757-D07A7AFB54CE}" type="parTrans" cxnId="{EE53CEE6-E8E0-4607-A49D-60746DC7FC11}">
      <dgm:prSet/>
      <dgm:spPr/>
      <dgm:t>
        <a:bodyPr/>
        <a:lstStyle/>
        <a:p>
          <a:endParaRPr lang="et-EE"/>
        </a:p>
      </dgm:t>
    </dgm:pt>
    <dgm:pt modelId="{09938D34-FC8B-4FD1-8032-37F685C223AC}" type="sibTrans" cxnId="{EE53CEE6-E8E0-4607-A49D-60746DC7FC11}">
      <dgm:prSet/>
      <dgm:spPr/>
      <dgm:t>
        <a:bodyPr/>
        <a:lstStyle/>
        <a:p>
          <a:endParaRPr lang="et-EE"/>
        </a:p>
      </dgm:t>
    </dgm:pt>
    <dgm:pt modelId="{7FC7308B-7330-4AFD-BDAF-FE5CE481FF21}">
      <dgm:prSet phldrT="[Tekst]" custT="1"/>
      <dgm:spPr/>
      <dgm:t>
        <a:bodyPr/>
        <a:lstStyle/>
        <a:p>
          <a:r>
            <a:rPr lang="et-EE" sz="1800" dirty="0"/>
            <a:t>esmaõpe</a:t>
          </a:r>
        </a:p>
      </dgm:t>
    </dgm:pt>
    <dgm:pt modelId="{3A172915-3760-4F50-ADDC-9A147F1DAD59}" type="parTrans" cxnId="{B77A4059-F167-42C4-80BA-8CFA39F41D82}">
      <dgm:prSet/>
      <dgm:spPr/>
      <dgm:t>
        <a:bodyPr/>
        <a:lstStyle/>
        <a:p>
          <a:endParaRPr lang="et-EE"/>
        </a:p>
      </dgm:t>
    </dgm:pt>
    <dgm:pt modelId="{39A8B22C-7CA8-4952-82DB-02DE1087255D}" type="sibTrans" cxnId="{B77A4059-F167-42C4-80BA-8CFA39F41D82}">
      <dgm:prSet/>
      <dgm:spPr/>
      <dgm:t>
        <a:bodyPr/>
        <a:lstStyle/>
        <a:p>
          <a:endParaRPr lang="et-EE"/>
        </a:p>
      </dgm:t>
    </dgm:pt>
    <dgm:pt modelId="{CAE9A247-1D14-48D2-8AE9-7ED39D7FAA19}">
      <dgm:prSet phldrT="[Tekst]" custT="1"/>
      <dgm:spPr/>
      <dgm:t>
        <a:bodyPr/>
        <a:lstStyle/>
        <a:p>
          <a:r>
            <a:rPr lang="et-EE" sz="3200" b="1" dirty="0">
              <a:solidFill>
                <a:schemeClr val="bg1"/>
              </a:solidFill>
            </a:rPr>
            <a:t>4. tase</a:t>
          </a:r>
        </a:p>
      </dgm:t>
    </dgm:pt>
    <dgm:pt modelId="{481C6B28-2547-4660-9B69-8C730A1D656D}" type="parTrans" cxnId="{55EC0A51-3BED-4D7F-B73A-1F08115A47CE}">
      <dgm:prSet/>
      <dgm:spPr/>
      <dgm:t>
        <a:bodyPr/>
        <a:lstStyle/>
        <a:p>
          <a:endParaRPr lang="et-EE"/>
        </a:p>
      </dgm:t>
    </dgm:pt>
    <dgm:pt modelId="{5F5CC745-4B72-4216-BE93-3927693230A9}" type="sibTrans" cxnId="{55EC0A51-3BED-4D7F-B73A-1F08115A47CE}">
      <dgm:prSet/>
      <dgm:spPr/>
      <dgm:t>
        <a:bodyPr/>
        <a:lstStyle/>
        <a:p>
          <a:endParaRPr lang="et-EE"/>
        </a:p>
      </dgm:t>
    </dgm:pt>
    <dgm:pt modelId="{E35AB503-06BE-4968-8AC0-C8FBE94C325E}">
      <dgm:prSet phldrT="[Tekst]" custT="1"/>
      <dgm:spPr/>
      <dgm:t>
        <a:bodyPr/>
        <a:lstStyle/>
        <a:p>
          <a:r>
            <a:rPr lang="et-EE" sz="1800" dirty="0"/>
            <a:t>esmaõpe </a:t>
          </a:r>
          <a:r>
            <a:rPr lang="et-EE" sz="1800" b="1" dirty="0"/>
            <a:t>(sh kutsekeskharidus)</a:t>
          </a:r>
          <a:r>
            <a:rPr lang="et-EE" sz="1800" dirty="0"/>
            <a:t> ja jätkuõpe </a:t>
          </a:r>
        </a:p>
      </dgm:t>
    </dgm:pt>
    <dgm:pt modelId="{9190B3D1-18B8-4002-9A20-EB88E1E2B75F}" type="parTrans" cxnId="{BF1FAA39-A090-4630-BBBF-C3803D65DECC}">
      <dgm:prSet/>
      <dgm:spPr/>
      <dgm:t>
        <a:bodyPr/>
        <a:lstStyle/>
        <a:p>
          <a:endParaRPr lang="et-EE"/>
        </a:p>
      </dgm:t>
    </dgm:pt>
    <dgm:pt modelId="{5C032D41-16C9-46D1-9779-0FDC7DB014B2}" type="sibTrans" cxnId="{BF1FAA39-A090-4630-BBBF-C3803D65DECC}">
      <dgm:prSet/>
      <dgm:spPr/>
      <dgm:t>
        <a:bodyPr/>
        <a:lstStyle/>
        <a:p>
          <a:endParaRPr lang="et-EE"/>
        </a:p>
      </dgm:t>
    </dgm:pt>
    <dgm:pt modelId="{5C377BBE-DA9D-4E30-92B6-352DDDEA7F9A}">
      <dgm:prSet phldrT="[Tekst]" custT="1"/>
      <dgm:spPr/>
      <dgm:t>
        <a:bodyPr/>
        <a:lstStyle/>
        <a:p>
          <a:r>
            <a:rPr lang="et-EE" sz="2800" dirty="0"/>
            <a:t>5. tase </a:t>
          </a:r>
        </a:p>
      </dgm:t>
    </dgm:pt>
    <dgm:pt modelId="{298670CD-4AAD-45C5-9AE2-BB2E8521D264}" type="parTrans" cxnId="{48AED959-1E06-4737-B37B-310FC441578A}">
      <dgm:prSet/>
      <dgm:spPr/>
      <dgm:t>
        <a:bodyPr/>
        <a:lstStyle/>
        <a:p>
          <a:endParaRPr lang="et-EE"/>
        </a:p>
      </dgm:t>
    </dgm:pt>
    <dgm:pt modelId="{552222B6-6E48-4D8B-AC34-A986374994EA}" type="sibTrans" cxnId="{48AED959-1E06-4737-B37B-310FC441578A}">
      <dgm:prSet/>
      <dgm:spPr/>
      <dgm:t>
        <a:bodyPr/>
        <a:lstStyle/>
        <a:p>
          <a:endParaRPr lang="et-EE"/>
        </a:p>
      </dgm:t>
    </dgm:pt>
    <dgm:pt modelId="{8C39CA0A-795E-4ED0-82CC-39329F99F877}">
      <dgm:prSet phldrT="[Tekst]" custT="1"/>
      <dgm:spPr/>
      <dgm:t>
        <a:bodyPr/>
        <a:lstStyle/>
        <a:p>
          <a:r>
            <a:rPr lang="et-EE" sz="1800" dirty="0"/>
            <a:t>esmaõpe ja jätkuõpe (</a:t>
          </a:r>
          <a:r>
            <a:rPr lang="et-EE" sz="1800" b="1" dirty="0"/>
            <a:t>keskhariduse</a:t>
          </a:r>
          <a:r>
            <a:rPr lang="et-EE" sz="1800" dirty="0"/>
            <a:t> järgne)</a:t>
          </a:r>
        </a:p>
      </dgm:t>
    </dgm:pt>
    <dgm:pt modelId="{86713DB9-2FF7-4886-B55D-69B12BED75E0}" type="parTrans" cxnId="{B34D9157-4885-4279-9B63-0CA3F1E16D17}">
      <dgm:prSet/>
      <dgm:spPr/>
      <dgm:t>
        <a:bodyPr/>
        <a:lstStyle/>
        <a:p>
          <a:endParaRPr lang="et-EE"/>
        </a:p>
      </dgm:t>
    </dgm:pt>
    <dgm:pt modelId="{38FABD06-7563-41AD-967A-8D538A537A94}" type="sibTrans" cxnId="{B34D9157-4885-4279-9B63-0CA3F1E16D17}">
      <dgm:prSet/>
      <dgm:spPr/>
      <dgm:t>
        <a:bodyPr/>
        <a:lstStyle/>
        <a:p>
          <a:endParaRPr lang="et-EE"/>
        </a:p>
      </dgm:t>
    </dgm:pt>
    <dgm:pt modelId="{49100312-FE24-4A07-9A50-29889A5A881E}" type="pres">
      <dgm:prSet presAssocID="{728CE0F6-8B50-455E-B03F-A5B52514DEC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t-EE"/>
        </a:p>
      </dgm:t>
    </dgm:pt>
    <dgm:pt modelId="{2E5DC9D3-9FDD-4A66-9D0D-97643CA4F7F4}" type="pres">
      <dgm:prSet presAssocID="{07BFF60F-3D58-488E-8DC2-34E91CF9E7B5}" presName="composite" presStyleCnt="0"/>
      <dgm:spPr/>
    </dgm:pt>
    <dgm:pt modelId="{E8DB8BE6-1869-4700-B117-8EDC353BD7DE}" type="pres">
      <dgm:prSet presAssocID="{07BFF60F-3D58-488E-8DC2-34E91CF9E7B5}" presName="bentUpArrow1" presStyleLbl="alignImgPlace1" presStyleIdx="0" presStyleCnt="3" custLinFactNeighborX="48306" custLinFactNeighborY="-42773"/>
      <dgm:spPr/>
    </dgm:pt>
    <dgm:pt modelId="{26D94CDC-5A99-4D07-ADFA-8E28FFF77564}" type="pres">
      <dgm:prSet presAssocID="{07BFF60F-3D58-488E-8DC2-34E91CF9E7B5}" presName="ParentText" presStyleLbl="node1" presStyleIdx="0" presStyleCnt="4" custScaleX="58683" custScaleY="716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942357B-AA46-439B-B193-DBACB8532CD1}" type="pres">
      <dgm:prSet presAssocID="{07BFF60F-3D58-488E-8DC2-34E91CF9E7B5}" presName="ChildText" presStyleLbl="revTx" presStyleIdx="0" presStyleCnt="4" custScaleX="242734" custLinFactNeighborX="46165" custLinFactNeighborY="16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6F25BBF-DAC6-43E4-A3AB-495737278606}" type="pres">
      <dgm:prSet presAssocID="{44349056-9CFD-4A63-B5C6-EFC7D2D3CFAF}" presName="sibTrans" presStyleCnt="0"/>
      <dgm:spPr/>
    </dgm:pt>
    <dgm:pt modelId="{7B9A8FAD-D63F-45D0-B67A-4AE23A78E556}" type="pres">
      <dgm:prSet presAssocID="{5D2FB699-9C18-47BF-88C9-90A9F6628C58}" presName="composite" presStyleCnt="0"/>
      <dgm:spPr/>
    </dgm:pt>
    <dgm:pt modelId="{3B2E8B9F-E740-4D1C-BAD0-F6E718308E1A}" type="pres">
      <dgm:prSet presAssocID="{5D2FB699-9C18-47BF-88C9-90A9F6628C58}" presName="bentUpArrow1" presStyleLbl="alignImgPlace1" presStyleIdx="1" presStyleCnt="3" custLinFactNeighborX="33546" custLinFactNeighborY="-19858"/>
      <dgm:spPr/>
    </dgm:pt>
    <dgm:pt modelId="{676A0763-AD79-4DD4-A9EA-AF14C54FF833}" type="pres">
      <dgm:prSet presAssocID="{5D2FB699-9C18-47BF-88C9-90A9F6628C58}" presName="ParentText" presStyleLbl="node1" presStyleIdx="1" presStyleCnt="4" custScaleX="79352" custScaleY="833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583A6F5-07C6-4C18-A16D-D9E132D0318A}" type="pres">
      <dgm:prSet presAssocID="{5D2FB699-9C18-47BF-88C9-90A9F6628C58}" presName="ChildText" presStyleLbl="revTx" presStyleIdx="1" presStyleCnt="4" custScaleX="172694" custLinFactNeighborX="45654" custLinFactNeighborY="-111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7A92092-CD54-4AC1-97BB-8231509BAB28}" type="pres">
      <dgm:prSet presAssocID="{09938D34-FC8B-4FD1-8032-37F685C223AC}" presName="sibTrans" presStyleCnt="0"/>
      <dgm:spPr/>
    </dgm:pt>
    <dgm:pt modelId="{F1B42C66-F6C5-41AB-94B4-392A0FB90609}" type="pres">
      <dgm:prSet presAssocID="{CAE9A247-1D14-48D2-8AE9-7ED39D7FAA19}" presName="composite" presStyleCnt="0"/>
      <dgm:spPr/>
    </dgm:pt>
    <dgm:pt modelId="{B38B0155-0F13-4179-8DDE-0DC974146F94}" type="pres">
      <dgm:prSet presAssocID="{CAE9A247-1D14-48D2-8AE9-7ED39D7FAA19}" presName="bentUpArrow1" presStyleLbl="alignImgPlace1" presStyleIdx="2" presStyleCnt="3" custLinFactNeighborX="14760" custLinFactNeighborY="-36662"/>
      <dgm:spPr/>
    </dgm:pt>
    <dgm:pt modelId="{8AED3A1D-CEF9-4BEA-87B0-AA4D1211E7D8}" type="pres">
      <dgm:prSet presAssocID="{CAE9A247-1D14-48D2-8AE9-7ED39D7FAA19}" presName="ParentText" presStyleLbl="node1" presStyleIdx="2" presStyleCnt="4" custLinFactNeighborX="-10986" custLinFactNeighborY="-302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EF7DDAD-B4D9-43A3-91A3-3B78CB78E000}" type="pres">
      <dgm:prSet presAssocID="{CAE9A247-1D14-48D2-8AE9-7ED39D7FAA19}" presName="ChildText" presStyleLbl="revTx" presStyleIdx="2" presStyleCnt="4" custScaleX="178383" custScaleY="144815" custLinFactNeighborX="34608" custLinFactNeighborY="-12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CA05663-9499-47EC-9D7A-67CF2024BE0B}" type="pres">
      <dgm:prSet presAssocID="{5F5CC745-4B72-4216-BE93-3927693230A9}" presName="sibTrans" presStyleCnt="0"/>
      <dgm:spPr/>
    </dgm:pt>
    <dgm:pt modelId="{722CDE16-78FB-48E5-B6A3-1EEF5D7183F2}" type="pres">
      <dgm:prSet presAssocID="{5C377BBE-DA9D-4E30-92B6-352DDDEA7F9A}" presName="composite" presStyleCnt="0"/>
      <dgm:spPr/>
    </dgm:pt>
    <dgm:pt modelId="{266E85F0-BCCA-437C-B0F7-E3B0D1707140}" type="pres">
      <dgm:prSet presAssocID="{5C377BBE-DA9D-4E30-92B6-352DDDEA7F9A}" presName="ParentText" presStyleLbl="node1" presStyleIdx="3" presStyleCnt="4" custScaleX="92658" custScaleY="89655" custLinFactNeighborX="-13612" custLinFactNeighborY="-168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94E0B97-84F8-4798-94E8-36A81463BF2C}" type="pres">
      <dgm:prSet presAssocID="{5C377BBE-DA9D-4E30-92B6-352DDDEA7F9A}" presName="FinalChildText" presStyleLbl="revTx" presStyleIdx="3" presStyleCnt="4" custScaleX="198609" custScaleY="128838" custLinFactNeighborX="23319" custLinFactNeighborY="-20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42F55A77-F62B-4D45-A105-D2CC08C0A6B8}" type="presOf" srcId="{529BCF6F-DD46-4845-8A16-C79DD9F01B00}" destId="{E942357B-AA46-439B-B193-DBACB8532CD1}" srcOrd="0" destOrd="0" presId="urn:microsoft.com/office/officeart/2005/8/layout/StepDownProcess"/>
    <dgm:cxn modelId="{B34D9157-4885-4279-9B63-0CA3F1E16D17}" srcId="{5C377BBE-DA9D-4E30-92B6-352DDDEA7F9A}" destId="{8C39CA0A-795E-4ED0-82CC-39329F99F877}" srcOrd="0" destOrd="0" parTransId="{86713DB9-2FF7-4886-B55D-69B12BED75E0}" sibTransId="{38FABD06-7563-41AD-967A-8D538A537A94}"/>
    <dgm:cxn modelId="{EE53CEE6-E8E0-4607-A49D-60746DC7FC11}" srcId="{728CE0F6-8B50-455E-B03F-A5B52514DEC8}" destId="{5D2FB699-9C18-47BF-88C9-90A9F6628C58}" srcOrd="1" destOrd="0" parTransId="{F7722BCD-449E-4BAE-A757-D07A7AFB54CE}" sibTransId="{09938D34-FC8B-4FD1-8032-37F685C223AC}"/>
    <dgm:cxn modelId="{38F91034-F5A5-42EC-9D61-90AF785A17D1}" type="presOf" srcId="{07BFF60F-3D58-488E-8DC2-34E91CF9E7B5}" destId="{26D94CDC-5A99-4D07-ADFA-8E28FFF77564}" srcOrd="0" destOrd="0" presId="urn:microsoft.com/office/officeart/2005/8/layout/StepDownProcess"/>
    <dgm:cxn modelId="{B77A4059-F167-42C4-80BA-8CFA39F41D82}" srcId="{5D2FB699-9C18-47BF-88C9-90A9F6628C58}" destId="{7FC7308B-7330-4AFD-BDAF-FE5CE481FF21}" srcOrd="0" destOrd="0" parTransId="{3A172915-3760-4F50-ADDC-9A147F1DAD59}" sibTransId="{39A8B22C-7CA8-4952-82DB-02DE1087255D}"/>
    <dgm:cxn modelId="{55EC0A51-3BED-4D7F-B73A-1F08115A47CE}" srcId="{728CE0F6-8B50-455E-B03F-A5B52514DEC8}" destId="{CAE9A247-1D14-48D2-8AE9-7ED39D7FAA19}" srcOrd="2" destOrd="0" parTransId="{481C6B28-2547-4660-9B69-8C730A1D656D}" sibTransId="{5F5CC745-4B72-4216-BE93-3927693230A9}"/>
    <dgm:cxn modelId="{DD45DF9C-890D-4D5A-A30B-9F86865B8B6D}" srcId="{728CE0F6-8B50-455E-B03F-A5B52514DEC8}" destId="{07BFF60F-3D58-488E-8DC2-34E91CF9E7B5}" srcOrd="0" destOrd="0" parTransId="{9A6E4877-55B7-49D9-AC45-A9700AF383EB}" sibTransId="{44349056-9CFD-4A63-B5C6-EFC7D2D3CFAF}"/>
    <dgm:cxn modelId="{177ED6B0-34A4-453A-9516-5CFF68E51753}" type="presOf" srcId="{5D2FB699-9C18-47BF-88C9-90A9F6628C58}" destId="{676A0763-AD79-4DD4-A9EA-AF14C54FF833}" srcOrd="0" destOrd="0" presId="urn:microsoft.com/office/officeart/2005/8/layout/StepDownProcess"/>
    <dgm:cxn modelId="{5B4A0378-E1FE-4B2D-8AB9-1D1A6BE9CB85}" type="presOf" srcId="{5C377BBE-DA9D-4E30-92B6-352DDDEA7F9A}" destId="{266E85F0-BCCA-437C-B0F7-E3B0D1707140}" srcOrd="0" destOrd="0" presId="urn:microsoft.com/office/officeart/2005/8/layout/StepDownProcess"/>
    <dgm:cxn modelId="{9C49FFA0-E3E5-4CF9-BDDF-98D79A2F4BA0}" type="presOf" srcId="{E35AB503-06BE-4968-8AC0-C8FBE94C325E}" destId="{DEF7DDAD-B4D9-43A3-91A3-3B78CB78E000}" srcOrd="0" destOrd="0" presId="urn:microsoft.com/office/officeart/2005/8/layout/StepDownProcess"/>
    <dgm:cxn modelId="{ACAE5818-090D-40BD-A849-7758A93686DD}" type="presOf" srcId="{CAE9A247-1D14-48D2-8AE9-7ED39D7FAA19}" destId="{8AED3A1D-CEF9-4BEA-87B0-AA4D1211E7D8}" srcOrd="0" destOrd="0" presId="urn:microsoft.com/office/officeart/2005/8/layout/StepDownProcess"/>
    <dgm:cxn modelId="{400CFFB9-E50F-44F3-AC0D-824DAB9CB9D0}" type="presOf" srcId="{728CE0F6-8B50-455E-B03F-A5B52514DEC8}" destId="{49100312-FE24-4A07-9A50-29889A5A881E}" srcOrd="0" destOrd="0" presId="urn:microsoft.com/office/officeart/2005/8/layout/StepDownProcess"/>
    <dgm:cxn modelId="{FD242BBF-6380-4F4C-905E-AA869F43F32B}" srcId="{07BFF60F-3D58-488E-8DC2-34E91CF9E7B5}" destId="{529BCF6F-DD46-4845-8A16-C79DD9F01B00}" srcOrd="0" destOrd="0" parTransId="{E6720AE1-1D8A-4C8F-8385-774C1BE3C447}" sibTransId="{931DE825-7C01-4030-AEE0-464EF21BD3A5}"/>
    <dgm:cxn modelId="{BF1FAA39-A090-4630-BBBF-C3803D65DECC}" srcId="{CAE9A247-1D14-48D2-8AE9-7ED39D7FAA19}" destId="{E35AB503-06BE-4968-8AC0-C8FBE94C325E}" srcOrd="0" destOrd="0" parTransId="{9190B3D1-18B8-4002-9A20-EB88E1E2B75F}" sibTransId="{5C032D41-16C9-46D1-9779-0FDC7DB014B2}"/>
    <dgm:cxn modelId="{48AED959-1E06-4737-B37B-310FC441578A}" srcId="{728CE0F6-8B50-455E-B03F-A5B52514DEC8}" destId="{5C377BBE-DA9D-4E30-92B6-352DDDEA7F9A}" srcOrd="3" destOrd="0" parTransId="{298670CD-4AAD-45C5-9AE2-BB2E8521D264}" sibTransId="{552222B6-6E48-4D8B-AC34-A986374994EA}"/>
    <dgm:cxn modelId="{4B33E822-3AD6-431D-9B19-B6FAB4C306C4}" type="presOf" srcId="{8C39CA0A-795E-4ED0-82CC-39329F99F877}" destId="{794E0B97-84F8-4798-94E8-36A81463BF2C}" srcOrd="0" destOrd="0" presId="urn:microsoft.com/office/officeart/2005/8/layout/StepDownProcess"/>
    <dgm:cxn modelId="{CCFC4573-F058-469D-BF40-4F987155A864}" type="presOf" srcId="{7FC7308B-7330-4AFD-BDAF-FE5CE481FF21}" destId="{1583A6F5-07C6-4C18-A16D-D9E132D0318A}" srcOrd="0" destOrd="0" presId="urn:microsoft.com/office/officeart/2005/8/layout/StepDownProcess"/>
    <dgm:cxn modelId="{610246B2-1666-4B56-A953-1F80B6DF9B3A}" type="presParOf" srcId="{49100312-FE24-4A07-9A50-29889A5A881E}" destId="{2E5DC9D3-9FDD-4A66-9D0D-97643CA4F7F4}" srcOrd="0" destOrd="0" presId="urn:microsoft.com/office/officeart/2005/8/layout/StepDownProcess"/>
    <dgm:cxn modelId="{6D488D79-394E-45A4-8C20-BC7F05FDA3FD}" type="presParOf" srcId="{2E5DC9D3-9FDD-4A66-9D0D-97643CA4F7F4}" destId="{E8DB8BE6-1869-4700-B117-8EDC353BD7DE}" srcOrd="0" destOrd="0" presId="urn:microsoft.com/office/officeart/2005/8/layout/StepDownProcess"/>
    <dgm:cxn modelId="{BDA01C6B-151B-4706-BF94-8CF7BC144612}" type="presParOf" srcId="{2E5DC9D3-9FDD-4A66-9D0D-97643CA4F7F4}" destId="{26D94CDC-5A99-4D07-ADFA-8E28FFF77564}" srcOrd="1" destOrd="0" presId="urn:microsoft.com/office/officeart/2005/8/layout/StepDownProcess"/>
    <dgm:cxn modelId="{F6715532-2321-4BAD-8002-DA7ACAEBDBC8}" type="presParOf" srcId="{2E5DC9D3-9FDD-4A66-9D0D-97643CA4F7F4}" destId="{E942357B-AA46-439B-B193-DBACB8532CD1}" srcOrd="2" destOrd="0" presId="urn:microsoft.com/office/officeart/2005/8/layout/StepDownProcess"/>
    <dgm:cxn modelId="{25301153-5A62-4B40-AAD4-AD5C24A95364}" type="presParOf" srcId="{49100312-FE24-4A07-9A50-29889A5A881E}" destId="{76F25BBF-DAC6-43E4-A3AB-495737278606}" srcOrd="1" destOrd="0" presId="urn:microsoft.com/office/officeart/2005/8/layout/StepDownProcess"/>
    <dgm:cxn modelId="{C5E46A0D-29B2-4FCA-82CB-1B324D5A4F41}" type="presParOf" srcId="{49100312-FE24-4A07-9A50-29889A5A881E}" destId="{7B9A8FAD-D63F-45D0-B67A-4AE23A78E556}" srcOrd="2" destOrd="0" presId="urn:microsoft.com/office/officeart/2005/8/layout/StepDownProcess"/>
    <dgm:cxn modelId="{24C4B15A-3C60-4D8E-BC99-9E47B901A807}" type="presParOf" srcId="{7B9A8FAD-D63F-45D0-B67A-4AE23A78E556}" destId="{3B2E8B9F-E740-4D1C-BAD0-F6E718308E1A}" srcOrd="0" destOrd="0" presId="urn:microsoft.com/office/officeart/2005/8/layout/StepDownProcess"/>
    <dgm:cxn modelId="{6DF89CA1-A0FB-4759-A7A4-0C2737D357E3}" type="presParOf" srcId="{7B9A8FAD-D63F-45D0-B67A-4AE23A78E556}" destId="{676A0763-AD79-4DD4-A9EA-AF14C54FF833}" srcOrd="1" destOrd="0" presId="urn:microsoft.com/office/officeart/2005/8/layout/StepDownProcess"/>
    <dgm:cxn modelId="{FE63B883-5B27-4BCA-B41B-7AE8D2856F7B}" type="presParOf" srcId="{7B9A8FAD-D63F-45D0-B67A-4AE23A78E556}" destId="{1583A6F5-07C6-4C18-A16D-D9E132D0318A}" srcOrd="2" destOrd="0" presId="urn:microsoft.com/office/officeart/2005/8/layout/StepDownProcess"/>
    <dgm:cxn modelId="{EF94CC5E-8641-4312-B489-F51C53B6FAD1}" type="presParOf" srcId="{49100312-FE24-4A07-9A50-29889A5A881E}" destId="{D7A92092-CD54-4AC1-97BB-8231509BAB28}" srcOrd="3" destOrd="0" presId="urn:microsoft.com/office/officeart/2005/8/layout/StepDownProcess"/>
    <dgm:cxn modelId="{694E3858-85B9-4534-9C2D-F1F8ABE00DB4}" type="presParOf" srcId="{49100312-FE24-4A07-9A50-29889A5A881E}" destId="{F1B42C66-F6C5-41AB-94B4-392A0FB90609}" srcOrd="4" destOrd="0" presId="urn:microsoft.com/office/officeart/2005/8/layout/StepDownProcess"/>
    <dgm:cxn modelId="{0F33EDBB-BCBF-4596-8806-2D79F7DE3CA6}" type="presParOf" srcId="{F1B42C66-F6C5-41AB-94B4-392A0FB90609}" destId="{B38B0155-0F13-4179-8DDE-0DC974146F94}" srcOrd="0" destOrd="0" presId="urn:microsoft.com/office/officeart/2005/8/layout/StepDownProcess"/>
    <dgm:cxn modelId="{16C861D3-AE8E-4976-913C-0C172D9FFCE4}" type="presParOf" srcId="{F1B42C66-F6C5-41AB-94B4-392A0FB90609}" destId="{8AED3A1D-CEF9-4BEA-87B0-AA4D1211E7D8}" srcOrd="1" destOrd="0" presId="urn:microsoft.com/office/officeart/2005/8/layout/StepDownProcess"/>
    <dgm:cxn modelId="{ADD80C79-6772-4AA6-B6F8-1FA775913E33}" type="presParOf" srcId="{F1B42C66-F6C5-41AB-94B4-392A0FB90609}" destId="{DEF7DDAD-B4D9-43A3-91A3-3B78CB78E000}" srcOrd="2" destOrd="0" presId="urn:microsoft.com/office/officeart/2005/8/layout/StepDownProcess"/>
    <dgm:cxn modelId="{ECCF728C-DDAB-4A84-8C7C-52C9B93748F7}" type="presParOf" srcId="{49100312-FE24-4A07-9A50-29889A5A881E}" destId="{6CA05663-9499-47EC-9D7A-67CF2024BE0B}" srcOrd="5" destOrd="0" presId="urn:microsoft.com/office/officeart/2005/8/layout/StepDownProcess"/>
    <dgm:cxn modelId="{A0D94940-A0E5-4712-B522-8AF8225CDDDB}" type="presParOf" srcId="{49100312-FE24-4A07-9A50-29889A5A881E}" destId="{722CDE16-78FB-48E5-B6A3-1EEF5D7183F2}" srcOrd="6" destOrd="0" presId="urn:microsoft.com/office/officeart/2005/8/layout/StepDownProcess"/>
    <dgm:cxn modelId="{DFB48D5E-2EE2-4266-AFD6-C8EEE7A340F3}" type="presParOf" srcId="{722CDE16-78FB-48E5-B6A3-1EEF5D7183F2}" destId="{266E85F0-BCCA-437C-B0F7-E3B0D1707140}" srcOrd="0" destOrd="0" presId="urn:microsoft.com/office/officeart/2005/8/layout/StepDownProcess"/>
    <dgm:cxn modelId="{504D5895-3D0D-4628-8AE1-DDEE82F42ABC}" type="presParOf" srcId="{722CDE16-78FB-48E5-B6A3-1EEF5D7183F2}" destId="{794E0B97-84F8-4798-94E8-36A81463BF2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B8BE6-1869-4700-B117-8EDC353BD7DE}">
      <dsp:nvSpPr>
        <dsp:cNvPr id="0" name=""/>
        <dsp:cNvSpPr/>
      </dsp:nvSpPr>
      <dsp:spPr>
        <a:xfrm rot="5400000">
          <a:off x="708714" y="607233"/>
          <a:ext cx="1028099" cy="11704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94CDC-5A99-4D07-ADFA-8E28FFF77564}">
      <dsp:nvSpPr>
        <dsp:cNvPr id="0" name=""/>
        <dsp:cNvSpPr/>
      </dsp:nvSpPr>
      <dsp:spPr>
        <a:xfrm>
          <a:off x="228470" y="79036"/>
          <a:ext cx="1015634" cy="86799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300" b="1" kern="1200" dirty="0">
              <a:solidFill>
                <a:schemeClr val="bg1"/>
              </a:solidFill>
            </a:rPr>
            <a:t>2</a:t>
          </a:r>
          <a:r>
            <a:rPr lang="et-EE" sz="2300" kern="1200" dirty="0">
              <a:solidFill>
                <a:schemeClr val="bg1"/>
              </a:solidFill>
            </a:rPr>
            <a:t> </a:t>
          </a:r>
          <a:r>
            <a:rPr lang="et-EE" sz="2300" b="1" kern="1200" dirty="0">
              <a:solidFill>
                <a:schemeClr val="bg1"/>
              </a:solidFill>
            </a:rPr>
            <a:t>tase</a:t>
          </a:r>
        </a:p>
      </dsp:txBody>
      <dsp:txXfrm>
        <a:off x="270850" y="121416"/>
        <a:ext cx="930874" cy="783239"/>
      </dsp:txXfrm>
    </dsp:sp>
    <dsp:sp modelId="{E942357B-AA46-439B-B193-DBACB8532CD1}">
      <dsp:nvSpPr>
        <dsp:cNvPr id="0" name=""/>
        <dsp:cNvSpPr/>
      </dsp:nvSpPr>
      <dsp:spPr>
        <a:xfrm>
          <a:off x="1284413" y="38558"/>
          <a:ext cx="3055429" cy="979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800" kern="1200" dirty="0"/>
            <a:t>esmaõpe, 94% </a:t>
          </a:r>
          <a:r>
            <a:rPr lang="et-EE" sz="1800" kern="1200" dirty="0" smtClean="0"/>
            <a:t>toimetuleku õppekava lõpetanu</a:t>
          </a:r>
          <a:endParaRPr lang="et-EE" sz="1800" kern="1200" dirty="0"/>
        </a:p>
      </dsp:txBody>
      <dsp:txXfrm>
        <a:off x="1284413" y="38558"/>
        <a:ext cx="3055429" cy="979141"/>
      </dsp:txXfrm>
    </dsp:sp>
    <dsp:sp modelId="{3B2E8B9F-E740-4D1C-BAD0-F6E718308E1A}">
      <dsp:nvSpPr>
        <dsp:cNvPr id="0" name=""/>
        <dsp:cNvSpPr/>
      </dsp:nvSpPr>
      <dsp:spPr>
        <a:xfrm rot="5400000">
          <a:off x="2328051" y="2102644"/>
          <a:ext cx="1028099" cy="11704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A0763-AD79-4DD4-A9EA-AF14C54FF833}">
      <dsp:nvSpPr>
        <dsp:cNvPr id="0" name=""/>
        <dsp:cNvSpPr/>
      </dsp:nvSpPr>
      <dsp:spPr>
        <a:xfrm>
          <a:off x="1841705" y="1268164"/>
          <a:ext cx="1373355" cy="100938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/>
            <a:t>3.tase</a:t>
          </a:r>
        </a:p>
      </dsp:txBody>
      <dsp:txXfrm>
        <a:off x="1890988" y="1317447"/>
        <a:ext cx="1274789" cy="910820"/>
      </dsp:txXfrm>
    </dsp:sp>
    <dsp:sp modelId="{1583A6F5-07C6-4C18-A16D-D9E132D0318A}">
      <dsp:nvSpPr>
        <dsp:cNvPr id="0" name=""/>
        <dsp:cNvSpPr/>
      </dsp:nvSpPr>
      <dsp:spPr>
        <a:xfrm>
          <a:off x="3510892" y="1173177"/>
          <a:ext cx="2173796" cy="979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800" kern="1200" dirty="0"/>
            <a:t>esmaõpe</a:t>
          </a:r>
        </a:p>
      </dsp:txBody>
      <dsp:txXfrm>
        <a:off x="3510892" y="1173177"/>
        <a:ext cx="2173796" cy="979141"/>
      </dsp:txXfrm>
    </dsp:sp>
    <dsp:sp modelId="{B38B0155-0F13-4179-8DDE-0DC974146F94}">
      <dsp:nvSpPr>
        <dsp:cNvPr id="0" name=""/>
        <dsp:cNvSpPr/>
      </dsp:nvSpPr>
      <dsp:spPr>
        <a:xfrm rot="5400000">
          <a:off x="4056416" y="3394596"/>
          <a:ext cx="1028099" cy="11704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D3A1D-CEF9-4BEA-87B0-AA4D1211E7D8}">
      <dsp:nvSpPr>
        <dsp:cNvPr id="0" name=""/>
        <dsp:cNvSpPr/>
      </dsp:nvSpPr>
      <dsp:spPr>
        <a:xfrm>
          <a:off x="3421137" y="2265351"/>
          <a:ext cx="1730713" cy="12114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200" b="1" kern="1200" dirty="0">
              <a:solidFill>
                <a:schemeClr val="bg1"/>
              </a:solidFill>
            </a:rPr>
            <a:t>4. tase</a:t>
          </a:r>
        </a:p>
      </dsp:txBody>
      <dsp:txXfrm>
        <a:off x="3480285" y="2324499"/>
        <a:ext cx="1612417" cy="1093147"/>
      </dsp:txXfrm>
    </dsp:sp>
    <dsp:sp modelId="{DEF7DDAD-B4D9-43A3-91A3-3B78CB78E000}">
      <dsp:nvSpPr>
        <dsp:cNvPr id="0" name=""/>
        <dsp:cNvSpPr/>
      </dsp:nvSpPr>
      <dsp:spPr>
        <a:xfrm>
          <a:off x="5284292" y="2403518"/>
          <a:ext cx="2245407" cy="1417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800" kern="1200" dirty="0"/>
            <a:t>esmaõpe </a:t>
          </a:r>
          <a:r>
            <a:rPr lang="et-EE" sz="1800" b="1" kern="1200" dirty="0"/>
            <a:t>(sh kutsekeskharidus)</a:t>
          </a:r>
          <a:r>
            <a:rPr lang="et-EE" sz="1800" kern="1200" dirty="0"/>
            <a:t> ja jätkuõpe </a:t>
          </a:r>
        </a:p>
      </dsp:txBody>
      <dsp:txXfrm>
        <a:off x="5284292" y="2403518"/>
        <a:ext cx="2245407" cy="1417944"/>
      </dsp:txXfrm>
    </dsp:sp>
    <dsp:sp modelId="{266E85F0-BCCA-437C-B0F7-E3B0D1707140}">
      <dsp:nvSpPr>
        <dsp:cNvPr id="0" name=""/>
        <dsp:cNvSpPr/>
      </dsp:nvSpPr>
      <dsp:spPr>
        <a:xfrm>
          <a:off x="5145257" y="3876829"/>
          <a:ext cx="1603644" cy="10861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800" kern="1200" dirty="0"/>
            <a:t>5. tase </a:t>
          </a:r>
        </a:p>
      </dsp:txBody>
      <dsp:txXfrm>
        <a:off x="5198287" y="3929859"/>
        <a:ext cx="1497584" cy="980059"/>
      </dsp:txXfrm>
    </dsp:sp>
    <dsp:sp modelId="{794E0B97-84F8-4798-94E8-36A81463BF2C}">
      <dsp:nvSpPr>
        <dsp:cNvPr id="0" name=""/>
        <dsp:cNvSpPr/>
      </dsp:nvSpPr>
      <dsp:spPr>
        <a:xfrm>
          <a:off x="6499534" y="3788323"/>
          <a:ext cx="2500003" cy="1261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800" kern="1200" dirty="0"/>
            <a:t>esmaõpe ja jätkuõpe (</a:t>
          </a:r>
          <a:r>
            <a:rPr lang="et-EE" sz="1800" b="1" kern="1200" dirty="0"/>
            <a:t>keskhariduse</a:t>
          </a:r>
          <a:r>
            <a:rPr lang="et-EE" sz="1800" kern="1200" dirty="0"/>
            <a:t> järgne)</a:t>
          </a:r>
        </a:p>
      </dsp:txBody>
      <dsp:txXfrm>
        <a:off x="6499534" y="3788323"/>
        <a:ext cx="2500003" cy="1261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A4CFF4-70A9-4F78-BA7B-8B1830FE0430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935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B1A89E1-568D-4AA6-8700-15F03D2571A7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86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140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960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rilik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3884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68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356448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62416" y="1768477"/>
            <a:ext cx="3565745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21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le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788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752416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et-E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752416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352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6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eaLnBrk="1" fontAlgn="auto" hangingPunct="1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None/>
        <a:tabLst/>
        <a:defRPr lang="et-EE" sz="36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</p:titleStyle>
    <p:bodyStyle>
      <a:lvl1pPr marL="431999" marR="0" lvl="0" indent="-323999" defTabSz="914400" rtl="0" eaLnBrk="1" fontAlgn="auto" hangingPunct="1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  <a:lvl2pPr marL="863998" marR="0" lvl="1" indent="-323999" defTabSz="914400" rtl="0" eaLnBrk="1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2pPr>
      <a:lvl3pPr marL="1295997" marR="0" lvl="2" indent="-287999" defTabSz="914400" rtl="0" eaLnBrk="1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3pPr>
      <a:lvl4pPr marL="1727996" marR="0" lvl="3" indent="-215999" defTabSz="914400" rtl="0" eaLnBrk="1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4pPr>
      <a:lvl5pPr marL="2159995" marR="0" lvl="4" indent="-215999" defTabSz="914400" rtl="0" eaLnBrk="1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259409" y="2526981"/>
            <a:ext cx="6913563" cy="1800225"/>
          </a:xfrm>
        </p:spPr>
        <p:txBody>
          <a:bodyPr anchor="t"/>
          <a:lstStyle/>
          <a:p>
            <a:pPr lvl="0">
              <a:buNone/>
            </a:pPr>
            <a:r>
              <a:rPr lang="et-EE" dirty="0" smtClean="0">
                <a:solidFill>
                  <a:srgbClr val="FFFFFF"/>
                </a:solidFill>
              </a:rPr>
              <a:t>Erivajadusega õppija kutseõppes </a:t>
            </a:r>
            <a:endParaRPr lang="et-EE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73238" y="4472472"/>
            <a:ext cx="6912197" cy="8392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Mari Tikerpu</a:t>
            </a:r>
            <a:r>
              <a:rPr lang="et-EE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u</a:t>
            </a:r>
            <a:endParaRPr lang="et-EE" sz="2800" b="1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400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Kutsehariduse osakonna peaekspert</a:t>
            </a:r>
            <a:endParaRPr lang="et-EE" sz="24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000" dirty="0">
              <a:solidFill>
                <a:srgbClr val="FFFFFF"/>
              </a:solidFill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>
              <a:solidFill>
                <a:srgbClr val="FFFFFF"/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istkülik 6"/>
          <p:cNvSpPr/>
          <p:nvPr/>
        </p:nvSpPr>
        <p:spPr>
          <a:xfrm>
            <a:off x="1403425" y="545702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F11791C-7195-4B71-9CA6-1CA57130D5BD}" type="datetime1">
              <a:rPr lang="et-EE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pPr/>
              <a:t>31.03.2017</a:t>
            </a:fld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Erivajaduste liigitus ja tuvastamise alus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 </a:t>
            </a:r>
          </a:p>
          <a:p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76511"/>
              </p:ext>
            </p:extLst>
          </p:nvPr>
        </p:nvGraphicFramePr>
        <p:xfrm>
          <a:off x="0" y="1563477"/>
          <a:ext cx="8999538" cy="519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69"/>
                <a:gridCol w="4499769"/>
              </a:tblGrid>
              <a:tr h="350612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Erivajaduse liik 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Tuvastamise alus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</a:tr>
              <a:tr h="1657301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püsivad õpiraskused, mis avalduvad suulise- ja kirjaliku kõne, arutlus- ja meenutusoskuste või teabe struktureerimise ja arvutamisoskuse valdkonnas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err="1" smtClean="0"/>
                        <a:t>med</a:t>
                      </a:r>
                      <a:r>
                        <a:rPr lang="et-EE" sz="1600" dirty="0" smtClean="0"/>
                        <a:t>. tõend, logopeedi tõend</a:t>
                      </a:r>
                      <a:endParaRPr lang="et-EE" sz="1600" dirty="0"/>
                    </a:p>
                  </a:txBody>
                  <a:tcPr marL="67497" marR="67497" marT="33748" marB="33748"/>
                </a:tc>
              </a:tr>
              <a:tr h="605167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intellektipuue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LÕK/TÕK läbimise tunnistus, </a:t>
                      </a:r>
                    </a:p>
                    <a:p>
                      <a:r>
                        <a:rPr lang="et-EE" sz="1600" dirty="0" smtClean="0"/>
                        <a:t>väljavõte</a:t>
                      </a:r>
                      <a:r>
                        <a:rPr lang="et-EE" sz="1600" baseline="0" dirty="0" smtClean="0"/>
                        <a:t> õpilasraamatust, üleminekuplaan</a:t>
                      </a:r>
                      <a:endParaRPr lang="et-EE" sz="1600" dirty="0"/>
                    </a:p>
                  </a:txBody>
                  <a:tcPr marL="67497" marR="67497" marT="33748" marB="33748"/>
                </a:tc>
              </a:tr>
              <a:tr h="605167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emotsionaal- ja käitumisraskused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err="1" smtClean="0"/>
                        <a:t>med.tõend</a:t>
                      </a:r>
                      <a:r>
                        <a:rPr lang="et-EE" sz="1600" dirty="0" smtClean="0"/>
                        <a:t> </a:t>
                      </a:r>
                      <a:r>
                        <a:rPr lang="et-EE" sz="1600" dirty="0" smtClean="0"/>
                        <a:t>või kooli vastutava töötaja või tugirühma otsus</a:t>
                      </a:r>
                      <a:endParaRPr lang="et-EE" sz="1600" dirty="0"/>
                    </a:p>
                  </a:txBody>
                  <a:tcPr marL="67497" marR="67497" marT="33748" marB="33748"/>
                </a:tc>
              </a:tr>
              <a:tr h="864523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nägemispuue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arstliku ekspertiisikomisjoni või ekspertarsti otsus, </a:t>
                      </a:r>
                    </a:p>
                    <a:p>
                      <a:r>
                        <a:rPr lang="et-EE" sz="1600" dirty="0" smtClean="0"/>
                        <a:t>nägemispuuetega õpilaste kooli lõputunnistus või </a:t>
                      </a:r>
                    </a:p>
                    <a:p>
                      <a:r>
                        <a:rPr lang="et-EE" sz="1600" dirty="0" smtClean="0"/>
                        <a:t>Rehabilitatsiooniplaan</a:t>
                      </a:r>
                      <a:endParaRPr lang="et-EE" sz="1600" dirty="0"/>
                    </a:p>
                  </a:txBody>
                  <a:tcPr marL="67497" marR="67497" marT="33748" marB="33748"/>
                </a:tc>
              </a:tr>
              <a:tr h="1094425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kuulmispuue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arstliku ekspertiisikomisjoni või ekspertarsti otsus, </a:t>
                      </a:r>
                    </a:p>
                    <a:p>
                      <a:r>
                        <a:rPr lang="et-EE" sz="1600" dirty="0" smtClean="0"/>
                        <a:t>nägemispuuetega õpilaste kooli lõputunnistus või </a:t>
                      </a:r>
                    </a:p>
                    <a:p>
                      <a:r>
                        <a:rPr lang="et-EE" sz="1600" dirty="0" smtClean="0"/>
                        <a:t>Rehabilitatsiooniplaan</a:t>
                      </a:r>
                    </a:p>
                    <a:p>
                      <a:endParaRPr lang="et-EE" sz="1600" dirty="0"/>
                    </a:p>
                  </a:txBody>
                  <a:tcPr marL="67497" marR="67497" marT="33748" marB="3374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03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Erivajaduste liigitus ja tuvastamise alus 2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1164"/>
              </p:ext>
            </p:extLst>
          </p:nvPr>
        </p:nvGraphicFramePr>
        <p:xfrm>
          <a:off x="107279" y="1692077"/>
          <a:ext cx="8892258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129"/>
                <a:gridCol w="4446129"/>
              </a:tblGrid>
              <a:tr h="489254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Erivajaduse</a:t>
                      </a:r>
                      <a:r>
                        <a:rPr lang="et-EE" sz="2000" baseline="0" dirty="0" smtClean="0"/>
                        <a:t> liik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Tuvastamise alus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</a:tr>
              <a:tr h="937802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liikumispuue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rehabilitatsiooniplaan või arstliku ekspertiisikomisjoni otsus</a:t>
                      </a:r>
                      <a:endParaRPr lang="et-EE" sz="1600" dirty="0"/>
                    </a:p>
                  </a:txBody>
                  <a:tcPr marL="67497" marR="67497" marT="33748" marB="33748"/>
                </a:tc>
              </a:tr>
              <a:tr h="610936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kroonilised </a:t>
                      </a:r>
                      <a:r>
                        <a:rPr lang="et-EE" sz="2000" dirty="0" smtClean="0"/>
                        <a:t>või pikaajalised haigused</a:t>
                      </a:r>
                      <a:r>
                        <a:rPr lang="et-EE" sz="2000" baseline="0" dirty="0" smtClean="0"/>
                        <a:t> 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err="1" smtClean="0"/>
                        <a:t>med.tõend</a:t>
                      </a:r>
                      <a:endParaRPr lang="et-EE" sz="1600" dirty="0"/>
                    </a:p>
                  </a:txBody>
                  <a:tcPr marL="67497" marR="67497" marT="33748" marB="33748"/>
                </a:tc>
              </a:tr>
              <a:tr h="1346383">
                <a:tc>
                  <a:txBody>
                    <a:bodyPr/>
                    <a:lstStyle/>
                    <a:p>
                      <a:r>
                        <a:rPr lang="et-EE" sz="2000" dirty="0" smtClean="0"/>
                        <a:t>õpingute alustamiseks ebapiisav eesti keele oskus</a:t>
                      </a:r>
                      <a:endParaRPr lang="et-EE" sz="2000" dirty="0"/>
                    </a:p>
                  </a:txBody>
                  <a:tcPr marL="67497" marR="67497" marT="33748" marB="33748"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põhi- või keskhariduse omandamist tõendav dokument või kooli vastutava töötaja või tugirühma otsus</a:t>
                      </a:r>
                      <a:endParaRPr lang="et-EE" sz="1600" dirty="0"/>
                    </a:p>
                  </a:txBody>
                  <a:tcPr marL="67497" marR="67497" marT="33748" marB="3374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33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Erivajadustega õppijate osakaal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76"/>
            <a:ext cx="8999538" cy="5277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278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Erivajaduste lõikes 2016/2017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lt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6053"/>
            <a:ext cx="8999537" cy="5364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85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Põhikooli lihtsustatud riikliku õppekava lihtsustatud õppe lõpetanud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866790"/>
              </p:ext>
            </p:extLst>
          </p:nvPr>
        </p:nvGraphicFramePr>
        <p:xfrm>
          <a:off x="0" y="1768475"/>
          <a:ext cx="8999538" cy="5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89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Koolid, kus on erivajadusega õppijaid enam kui 10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63477"/>
            <a:ext cx="8999537" cy="527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1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Erivajadusega õppija õppeliigi valikud võrreldes teiste kutseõppijatega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Sisu kohatäide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76"/>
            <a:ext cx="8999537" cy="5277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23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HEV õppijate osakaal </a:t>
            </a:r>
            <a:r>
              <a:rPr lang="et-EE" dirty="0" err="1" smtClean="0"/>
              <a:t>õppekavarühmiti</a:t>
            </a:r>
            <a:endParaRPr lang="et-EE" dirty="0"/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089207"/>
              </p:ext>
            </p:extLst>
          </p:nvPr>
        </p:nvGraphicFramePr>
        <p:xfrm>
          <a:off x="2010" y="1260029"/>
          <a:ext cx="8999537" cy="558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72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Erivajadustega õppijad </a:t>
            </a:r>
            <a:r>
              <a:rPr lang="et-E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õppekavarühmiti</a:t>
            </a:r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63478"/>
            <a:ext cx="8999538" cy="530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6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Erivajadustega õppijate sooline jagunemine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230155"/>
              </p:ext>
            </p:extLst>
          </p:nvPr>
        </p:nvGraphicFramePr>
        <p:xfrm>
          <a:off x="0" y="1692077"/>
          <a:ext cx="899953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52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Õppeasutuste arv, kus on kutseõpe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744369"/>
              </p:ext>
            </p:extLst>
          </p:nvPr>
        </p:nvGraphicFramePr>
        <p:xfrm>
          <a:off x="503238" y="1768475"/>
          <a:ext cx="7524750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78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Tugiteenused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503998" y="1260029"/>
            <a:ext cx="7524163" cy="4514401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/>
              <a:t>Kool koostöös kooli pidajaga tagab erivajadusega õpilasele tugiteenuste, sealhulgas </a:t>
            </a:r>
          </a:p>
          <a:p>
            <a:pPr lvl="1"/>
            <a:r>
              <a:rPr lang="et-EE" dirty="0"/>
              <a:t>	karjääriteenuse, </a:t>
            </a:r>
          </a:p>
          <a:p>
            <a:pPr lvl="1"/>
            <a:r>
              <a:rPr lang="et-EE" dirty="0"/>
              <a:t>	</a:t>
            </a:r>
            <a:r>
              <a:rPr lang="et-EE" dirty="0" err="1"/>
              <a:t>õpiabi</a:t>
            </a:r>
            <a:r>
              <a:rPr lang="et-EE" dirty="0"/>
              <a:t>, </a:t>
            </a:r>
          </a:p>
          <a:p>
            <a:pPr lvl="1"/>
            <a:r>
              <a:rPr lang="et-EE" dirty="0"/>
              <a:t>	eri- ja </a:t>
            </a:r>
          </a:p>
          <a:p>
            <a:pPr lvl="1"/>
            <a:r>
              <a:rPr lang="et-EE" dirty="0"/>
              <a:t>	sotsiaalpedagoogilise ning </a:t>
            </a:r>
          </a:p>
          <a:p>
            <a:pPr lvl="1"/>
            <a:r>
              <a:rPr lang="et-EE" dirty="0"/>
              <a:t>	psühholoogilise teenuse </a:t>
            </a:r>
          </a:p>
          <a:p>
            <a:pPr marL="0" indent="0">
              <a:buNone/>
            </a:pPr>
            <a:r>
              <a:rPr lang="et-EE" sz="2800" dirty="0"/>
              <a:t>kättesaadavuse ning rakendab vajadusel tema toetamiseks hariduslikke tugimeetmeid.</a:t>
            </a:r>
            <a:br>
              <a:rPr lang="et-EE" sz="2800" dirty="0"/>
            </a:b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129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Tugimeetmed (HEV õppijale)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395313" y="1563477"/>
            <a:ext cx="7524163" cy="45144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individuaalse õppekava koostamine ja rakendamine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individuaalse üleminekuplaani koostamine </a:t>
            </a:r>
            <a:endParaRPr lang="et-EE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 smtClean="0"/>
              <a:t>õpe </a:t>
            </a:r>
            <a:r>
              <a:rPr lang="et-EE" dirty="0"/>
              <a:t>väikerühmas suurusega 4–12 õpilast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mõõdukas </a:t>
            </a:r>
            <a:r>
              <a:rPr lang="et-EE" dirty="0" smtClean="0"/>
              <a:t>pedagoogiline sekkumine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</a:t>
            </a:r>
            <a:r>
              <a:rPr lang="et-EE" dirty="0" smtClean="0"/>
              <a:t>õhjalik pedagoogiline sekkumine</a:t>
            </a: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3898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Tugispetsialistide arv kutseõppes 2015/2016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13859"/>
              </p:ext>
            </p:extLst>
          </p:nvPr>
        </p:nvGraphicFramePr>
        <p:xfrm>
          <a:off x="0" y="1476052"/>
          <a:ext cx="8999538" cy="536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74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Probleemid, mis vajavad lahendamist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1337" y="1692077"/>
            <a:ext cx="7524163" cy="4514401"/>
          </a:xfrm>
        </p:spPr>
        <p:txBody>
          <a:bodyPr/>
          <a:lstStyle/>
          <a:p>
            <a:endParaRPr lang="et-EE" dirty="0"/>
          </a:p>
          <a:p>
            <a:r>
              <a:rPr lang="et-EE" dirty="0" smtClean="0"/>
              <a:t>Üldharidusest kutseõppesse üleminek</a:t>
            </a:r>
          </a:p>
          <a:p>
            <a:pPr lvl="1"/>
            <a:r>
              <a:rPr lang="et-EE" dirty="0" smtClean="0"/>
              <a:t>Info liikumine, koolide koostöö</a:t>
            </a:r>
          </a:p>
          <a:p>
            <a:pPr lvl="1"/>
            <a:r>
              <a:rPr lang="et-EE" dirty="0" smtClean="0"/>
              <a:t>Üleminekuplaanide tähenduslikkus (kellele ja milleks)</a:t>
            </a:r>
          </a:p>
          <a:p>
            <a:pPr lvl="1"/>
            <a:r>
              <a:rPr lang="et-EE" dirty="0" smtClean="0"/>
              <a:t>Lisaõpe – kellele ja milleks?</a:t>
            </a:r>
          </a:p>
          <a:p>
            <a:r>
              <a:rPr lang="et-EE" dirty="0" smtClean="0"/>
              <a:t>Õppijat toetav, läbipaistev rahastamisskeem kutseõppes 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938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Probleemid, mis vajavad lahendamist </a:t>
            </a:r>
            <a:r>
              <a:rPr lang="et-EE" dirty="0" smtClean="0"/>
              <a:t>(1)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>
              <a:solidFill>
                <a:schemeClr val="tx1"/>
              </a:solidFill>
            </a:endParaRPr>
          </a:p>
          <a:p>
            <a:r>
              <a:rPr lang="et-EE" dirty="0" smtClean="0">
                <a:solidFill>
                  <a:schemeClr val="tx1"/>
                </a:solidFill>
              </a:rPr>
              <a:t>Teavitustöö</a:t>
            </a:r>
            <a:r>
              <a:rPr lang="et-EE" dirty="0" smtClean="0"/>
              <a:t> </a:t>
            </a:r>
            <a:r>
              <a:rPr lang="et-EE" dirty="0"/>
              <a:t>õppimise võimalustest kutseõppes</a:t>
            </a:r>
          </a:p>
          <a:p>
            <a:r>
              <a:rPr lang="et-EE" dirty="0"/>
              <a:t>Õppekavaarendus </a:t>
            </a:r>
          </a:p>
          <a:p>
            <a:r>
              <a:rPr lang="et-EE" dirty="0"/>
              <a:t>Õpetajate nõustamine ja piisav koolitusvõimaluste </a:t>
            </a:r>
            <a:r>
              <a:rPr lang="et-EE" dirty="0" smtClean="0"/>
              <a:t>tagamine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8564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27646" y="6425"/>
            <a:ext cx="7524163" cy="1262155"/>
          </a:xfrm>
        </p:spPr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 on hästi läinud? </a:t>
            </a:r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5315" y="971997"/>
            <a:ext cx="7524163" cy="4514401"/>
          </a:xfrm>
        </p:spPr>
        <p:txBody>
          <a:bodyPr/>
          <a:lstStyle/>
          <a:p>
            <a:r>
              <a:rPr lang="et-EE" dirty="0" smtClean="0"/>
              <a:t>Kutsehariduses käib regulaarselt koos HEV võrgustik ehk kõikide koolide esindajad, kes ühel või teisel moel on seotud erivajadusega õppija toetamisega</a:t>
            </a:r>
          </a:p>
          <a:p>
            <a:r>
              <a:rPr lang="et-EE" dirty="0" err="1" smtClean="0"/>
              <a:t>Innoves</a:t>
            </a:r>
            <a:r>
              <a:rPr lang="et-EE" dirty="0" smtClean="0"/>
              <a:t> on tööl HEV-koordinaator, kelle käest saab õppekava koostamisel, kohandamisel nõu</a:t>
            </a:r>
            <a:endParaRPr lang="et-EE" dirty="0"/>
          </a:p>
          <a:p>
            <a:r>
              <a:rPr lang="et-EE" dirty="0" smtClean="0"/>
              <a:t>Astangu Kutserehabilitatsioonikeskusega on väga head koostöösuhted</a:t>
            </a:r>
          </a:p>
        </p:txBody>
      </p:sp>
    </p:spTree>
    <p:extLst>
      <p:ext uri="{BB962C8B-B14F-4D97-AF65-F5344CB8AC3E}">
        <p14:creationId xmlns:p14="http://schemas.microsoft.com/office/powerpoint/2010/main" val="2976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 on hästi läinud? </a:t>
            </a:r>
            <a:r>
              <a:rPr lang="et-EE" dirty="0" smtClean="0"/>
              <a:t>(1)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idx="1"/>
          </p:nvPr>
        </p:nvSpPr>
        <p:spPr>
          <a:xfrm>
            <a:off x="395313" y="1562262"/>
            <a:ext cx="7524163" cy="4514401"/>
          </a:xfrm>
        </p:spPr>
        <p:txBody>
          <a:bodyPr/>
          <a:lstStyle/>
          <a:p>
            <a:r>
              <a:rPr lang="et-EE" dirty="0" smtClean="0"/>
              <a:t>2016 aastal on tehtud suur eeltöö uue </a:t>
            </a:r>
            <a:r>
              <a:rPr lang="et-EE" dirty="0" err="1" smtClean="0"/>
              <a:t>rahastusmudeliga</a:t>
            </a:r>
            <a:r>
              <a:rPr lang="et-EE" dirty="0" smtClean="0"/>
              <a:t> kutseõppes, sh HEV </a:t>
            </a:r>
            <a:r>
              <a:rPr lang="et-EE" dirty="0" err="1" smtClean="0"/>
              <a:t>rahastuse</a:t>
            </a:r>
            <a:r>
              <a:rPr lang="et-EE" dirty="0" smtClean="0"/>
              <a:t> põhimõtetes</a:t>
            </a:r>
          </a:p>
          <a:p>
            <a:r>
              <a:rPr lang="et-EE" dirty="0" err="1" smtClean="0"/>
              <a:t>EHISesse</a:t>
            </a:r>
            <a:r>
              <a:rPr lang="et-EE" dirty="0" smtClean="0"/>
              <a:t> on loodud tugimeetmete klassifikaator (2017)</a:t>
            </a:r>
          </a:p>
          <a:p>
            <a:r>
              <a:rPr lang="et-EE" dirty="0" smtClean="0"/>
              <a:t>Suure osa erivajadustega isikute liitude/ühenduste esindajatega on kokku saadud 2016. aasta jooksul ja kohtumised jätkuvad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596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 on läinud hästi? (2)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Koostöö </a:t>
            </a:r>
            <a:r>
              <a:rPr lang="et-EE" dirty="0" err="1" smtClean="0"/>
              <a:t>Sotsiaalminsiteeriumiga</a:t>
            </a:r>
            <a:r>
              <a:rPr lang="et-EE" dirty="0" smtClean="0"/>
              <a:t> on väga tihe (integreeritud teenuste mudel)</a:t>
            </a:r>
          </a:p>
          <a:p>
            <a:r>
              <a:rPr lang="et-EE" dirty="0" smtClean="0"/>
              <a:t>Koalitsioonileppes lubatud 6 mln täiendavalt tugiteenuste osutamiseks </a:t>
            </a:r>
            <a:r>
              <a:rPr lang="et-EE" dirty="0" err="1" smtClean="0"/>
              <a:t>KOVidele</a:t>
            </a:r>
            <a:r>
              <a:rPr lang="et-EE" dirty="0" smtClean="0"/>
              <a:t> (eelnõud ettevalmistamisel)</a:t>
            </a:r>
          </a:p>
          <a:p>
            <a:r>
              <a:rPr lang="et-EE" dirty="0" smtClean="0"/>
              <a:t>Kaasava hariduse kontseptsioon tuleb</a:t>
            </a:r>
          </a:p>
          <a:p>
            <a:pPr marL="108000" indent="0"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331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384269" y="2507893"/>
            <a:ext cx="2447925" cy="612775"/>
          </a:xfrm>
        </p:spPr>
        <p:txBody>
          <a:bodyPr anchor="t"/>
          <a:lstStyle/>
          <a:p>
            <a:pPr lvl="0">
              <a:buNone/>
            </a:pPr>
            <a:r>
              <a:rPr lang="et-EE" sz="5400" dirty="0" smtClean="0">
                <a:solidFill>
                  <a:srgbClr val="FFFFFF"/>
                </a:solidFill>
              </a:rPr>
              <a:t>Tänan!</a:t>
            </a:r>
            <a:endParaRPr lang="et-EE" sz="5400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03998" y="3420002"/>
            <a:ext cx="6912196" cy="17171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800" b="1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Mari Tikerpuu</a:t>
            </a:r>
            <a:endParaRPr lang="et-EE" sz="2800" b="1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400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mari.tikerpuu@hm.ee</a:t>
            </a:r>
            <a:endParaRPr lang="et-EE" sz="24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>
              <a:solidFill>
                <a:srgbClr val="FFFFFF"/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663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Õpilaste arv ja muutus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467" y="1404045"/>
            <a:ext cx="9022006" cy="551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3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Maakondlik kaetus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775" y="1476053"/>
            <a:ext cx="7997418" cy="516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Kutseõppe liigid 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isu kohatäid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1" y="2197293"/>
            <a:ext cx="8851660" cy="4621293"/>
          </a:xfrm>
        </p:spPr>
      </p:pic>
    </p:spTree>
    <p:extLst>
      <p:ext uri="{BB962C8B-B14F-4D97-AF65-F5344CB8AC3E}">
        <p14:creationId xmlns:p14="http://schemas.microsoft.com/office/powerpoint/2010/main" val="275686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Kutseõppe liigid lähemal vaatlusel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8" y="1476053"/>
            <a:ext cx="7524163" cy="4807391"/>
          </a:xfrm>
        </p:spPr>
        <p:txBody>
          <a:bodyPr/>
          <a:lstStyle/>
          <a:p>
            <a:pPr marL="108000" indent="0">
              <a:buNone/>
            </a:pPr>
            <a:r>
              <a:rPr lang="et-EE" dirty="0" smtClean="0"/>
              <a:t>2. </a:t>
            </a:r>
            <a:r>
              <a:rPr lang="et-EE" dirty="0"/>
              <a:t>t</a:t>
            </a:r>
            <a:r>
              <a:rPr lang="et-EE" dirty="0" smtClean="0"/>
              <a:t>aseme kutseõpe (esmaõpe)</a:t>
            </a:r>
          </a:p>
          <a:p>
            <a:pPr marL="108000" indent="0">
              <a:buNone/>
            </a:pPr>
            <a:r>
              <a:rPr lang="et-EE" dirty="0" smtClean="0"/>
              <a:t>3. taseme kutseõpe (esmaõpe)</a:t>
            </a:r>
          </a:p>
          <a:p>
            <a:pPr marL="108000" indent="0">
              <a:buNone/>
            </a:pPr>
            <a:r>
              <a:rPr lang="et-EE" dirty="0" smtClean="0"/>
              <a:t>4. </a:t>
            </a:r>
            <a:r>
              <a:rPr lang="et-EE" dirty="0"/>
              <a:t>t</a:t>
            </a:r>
            <a:r>
              <a:rPr lang="et-EE" dirty="0" smtClean="0"/>
              <a:t>aseme kutseõpe (esmaõpe, jätkuõpe)</a:t>
            </a:r>
          </a:p>
          <a:p>
            <a:pPr marL="108000" indent="0">
              <a:buNone/>
            </a:pPr>
            <a:r>
              <a:rPr lang="et-EE" dirty="0" smtClean="0"/>
              <a:t>4. taseme kutseõpe (kutsekeskharidusõpe)</a:t>
            </a:r>
          </a:p>
          <a:p>
            <a:pPr marL="108000" indent="0">
              <a:buNone/>
            </a:pPr>
            <a:r>
              <a:rPr lang="et-EE" dirty="0" smtClean="0"/>
              <a:t>5. taseme kutseõpe (esmaõpe ja jätkuõpe)</a:t>
            </a:r>
          </a:p>
          <a:p>
            <a:pPr marL="108000" indent="0">
              <a:buNone/>
            </a:pPr>
            <a:r>
              <a:rPr lang="et-EE" dirty="0" smtClean="0">
                <a:solidFill>
                  <a:schemeClr val="accent6"/>
                </a:solidFill>
              </a:rPr>
              <a:t>Erinevad iseseisvuse ja vastutuse astme võrra!</a:t>
            </a:r>
          </a:p>
          <a:p>
            <a:pPr marL="108000" indent="0">
              <a:buNone/>
            </a:pP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779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Kutseõppe liigid joonisena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386097"/>
              </p:ext>
            </p:extLst>
          </p:nvPr>
        </p:nvGraphicFramePr>
        <p:xfrm>
          <a:off x="1" y="1563478"/>
          <a:ext cx="8999538" cy="527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83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HEV-kutseõppe korraldusega seotud strateegiad ja programmid rakendamiseks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1457" y="2124125"/>
            <a:ext cx="89995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702329"/>
              </p:ext>
            </p:extLst>
          </p:nvPr>
        </p:nvGraphicFramePr>
        <p:xfrm>
          <a:off x="0" y="1563477"/>
          <a:ext cx="8820249" cy="522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Visio" r:id="rId3" imgW="8915490" imgH="6791218" progId="Visio.Drawing.15">
                  <p:embed/>
                </p:oleObj>
              </mc:Choice>
              <mc:Fallback>
                <p:oleObj name="Visio" r:id="rId3" imgW="8915490" imgH="679121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63477"/>
                        <a:ext cx="8820249" cy="5226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26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 on erivajadusega õppija kutseõppes?</a:t>
            </a:r>
            <a:endParaRPr lang="et-E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isu kohatäid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dirty="0" smtClean="0"/>
              <a:t>Definitsioon määrusest § 2:</a:t>
            </a:r>
          </a:p>
          <a:p>
            <a:pPr marL="108000" indent="0">
              <a:buNone/>
            </a:pPr>
            <a:r>
              <a:rPr lang="et-EE" sz="2400" dirty="0" smtClean="0"/>
              <a:t>..mõistetakse </a:t>
            </a:r>
            <a:r>
              <a:rPr lang="et-EE" sz="2400" dirty="0"/>
              <a:t>erivajadusega isikuna õpilast, kelle eriline andekus, õpiraskused, terviseseisund, puue, käitumis- ja tundeeluhäired, pikemaajaline õppetööst </a:t>
            </a:r>
            <a:r>
              <a:rPr lang="et-EE" sz="2400" dirty="0" smtClean="0"/>
              <a:t>eemal viibimine </a:t>
            </a:r>
            <a:r>
              <a:rPr lang="et-EE" sz="2400" dirty="0"/>
              <a:t>või õppekeele ebapiisav valdamine </a:t>
            </a:r>
            <a:r>
              <a:rPr lang="et-EE" sz="2400" b="1" dirty="0"/>
              <a:t>toob kaasa vajaduse teha muudatusi või kohandusi õppe sisus, õppeprotsessis, õppe kestuses, õppekoormuses ja/või </a:t>
            </a:r>
            <a:r>
              <a:rPr lang="et-EE" sz="2400" b="1" dirty="0" smtClean="0"/>
              <a:t>õppekeskkonnas</a:t>
            </a:r>
            <a:r>
              <a:rPr lang="et-EE" sz="2400" dirty="0" smtClean="0"/>
              <a:t>. 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37815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Peam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M_esitlus_varviline_EST.pptx" id="{DA8ED50F-C918-41CF-A08C-A3DC5B066E0B}" vid="{3C9989DC-CF5E-4E83-BB19-C8A09B9206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5DD59C80553E498E1C3C6494A24EC4" ma:contentTypeVersion="2" ma:contentTypeDescription="Loo uus dokument" ma:contentTypeScope="" ma:versionID="87f1bfba3ba722b58e56ab95aba4135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c116b8ca5dbcc76f2b253cc8702b25d6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astamise alguskuupäev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astamise lõppkuupäev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DE0FA4-7670-4D85-985E-77E43098DD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A62BFD-97D8-4758-B342-02572E26AA07}">
  <ds:schemaRefs>
    <ds:schemaRef ds:uri="http://www.w3.org/XML/1998/namespace"/>
    <ds:schemaRef ds:uri="http://purl.org/dc/terms/"/>
    <ds:schemaRef ds:uri="http://schemas.microsoft.com/sharepoint/v4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E6BF55E-DE65-4943-830D-DF1DE5BC1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</TotalTime>
  <Words>570</Words>
  <Application>Microsoft Office PowerPoint</Application>
  <PresentationFormat>Kohandatud</PresentationFormat>
  <Paragraphs>118</Paragraphs>
  <Slides>28</Slides>
  <Notes>2</Notes>
  <HiddenSlides>0</HiddenSlides>
  <MMClips>0</MMClips>
  <ScaleCrop>false</ScaleCrop>
  <HeadingPairs>
    <vt:vector size="8" baseType="variant">
      <vt:variant>
        <vt:lpstr>Kasutatud fondid</vt:lpstr>
      </vt:variant>
      <vt:variant>
        <vt:i4>10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28</vt:i4>
      </vt:variant>
    </vt:vector>
  </HeadingPairs>
  <TitlesOfParts>
    <vt:vector size="40" baseType="lpstr">
      <vt:lpstr>Arial Unicode MS</vt:lpstr>
      <vt:lpstr>Microsoft YaHei</vt:lpstr>
      <vt:lpstr>Arial</vt:lpstr>
      <vt:lpstr>Calibri</vt:lpstr>
      <vt:lpstr>Mangal</vt:lpstr>
      <vt:lpstr>Roboto Condensed</vt:lpstr>
      <vt:lpstr>StarSymbol</vt:lpstr>
      <vt:lpstr>Tahoma</vt:lpstr>
      <vt:lpstr>Times New Roman</vt:lpstr>
      <vt:lpstr>Wingdings</vt:lpstr>
      <vt:lpstr>Peamine</vt:lpstr>
      <vt:lpstr>Microsoft Visio Drawing</vt:lpstr>
      <vt:lpstr>Erivajadusega õppija kutseõppes </vt:lpstr>
      <vt:lpstr>Õppeasutuste arv, kus on kutseõpe </vt:lpstr>
      <vt:lpstr>Õpilaste arv ja muutus </vt:lpstr>
      <vt:lpstr>Maakondlik kaetus </vt:lpstr>
      <vt:lpstr>Kutseõppe liigid </vt:lpstr>
      <vt:lpstr>Kutseõppe liigid lähemal vaatlusel</vt:lpstr>
      <vt:lpstr>Kutseõppe liigid joonisena</vt:lpstr>
      <vt:lpstr>HEV-kutseõppe korraldusega seotud strateegiad ja programmid rakendamiseks</vt:lpstr>
      <vt:lpstr>Kes on erivajadusega õppija kutseõppes?</vt:lpstr>
      <vt:lpstr>Erivajaduste liigitus ja tuvastamise alus</vt:lpstr>
      <vt:lpstr>Erivajaduste liigitus ja tuvastamise alus 2</vt:lpstr>
      <vt:lpstr>Erivajadustega õppijate osakaal </vt:lpstr>
      <vt:lpstr>Erivajaduste lõikes 2016/2017</vt:lpstr>
      <vt:lpstr>Põhikooli lihtsustatud riikliku õppekava lihtsustatud õppe lõpetanud</vt:lpstr>
      <vt:lpstr>Koolid, kus on erivajadusega õppijaid enam kui 10</vt:lpstr>
      <vt:lpstr>Erivajadusega õppija õppeliigi valikud võrreldes teiste kutseõppijatega</vt:lpstr>
      <vt:lpstr>HEV õppijate osakaal õppekavarühmiti</vt:lpstr>
      <vt:lpstr>Erivajadustega õppijad õppekavarühmiti </vt:lpstr>
      <vt:lpstr>Erivajadustega õppijate sooline jagunemine</vt:lpstr>
      <vt:lpstr>Tugiteenused </vt:lpstr>
      <vt:lpstr>Tugimeetmed (HEV õppijale)</vt:lpstr>
      <vt:lpstr>Tugispetsialistide arv kutseõppes 2015/2016</vt:lpstr>
      <vt:lpstr>Probleemid, mis vajavad lahendamist</vt:lpstr>
      <vt:lpstr>Probleemid, mis vajavad lahendamist (1)</vt:lpstr>
      <vt:lpstr>Mis on hästi läinud?  </vt:lpstr>
      <vt:lpstr>Mis on hästi läinud? (1)</vt:lpstr>
      <vt:lpstr>Mis on läinud hästi? (2)</vt:lpstr>
      <vt:lpstr>Tänan!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Esitluse pealkiri</dc:title>
  <dc:creator>Mari Tikerpuu</dc:creator>
  <cp:lastModifiedBy>Mari Tikerpuu</cp:lastModifiedBy>
  <cp:revision>29</cp:revision>
  <dcterms:created xsi:type="dcterms:W3CDTF">2017-03-31T03:48:22Z</dcterms:created>
  <dcterms:modified xsi:type="dcterms:W3CDTF">2017-03-31T07:04:50Z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0x0101002F5DD59C80553E498E1C3C6494A24EC4</vt:lpwstr>
  </property>
</Properties>
</file>